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6"/>
  </p:notesMasterIdLst>
  <p:sldIdLst>
    <p:sldId id="256" r:id="rId5"/>
    <p:sldId id="280" r:id="rId6"/>
    <p:sldId id="257" r:id="rId7"/>
    <p:sldId id="272" r:id="rId8"/>
    <p:sldId id="258" r:id="rId9"/>
    <p:sldId id="259" r:id="rId10"/>
    <p:sldId id="261" r:id="rId11"/>
    <p:sldId id="262" r:id="rId12"/>
    <p:sldId id="278" r:id="rId13"/>
    <p:sldId id="270"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26801E-E8F8-48F9-8DE0-29273910DC4D}" v="3" dt="2024-08-05T17:57:38.912"/>
    <p1510:client id="{CEFEF440-FD31-6273-8B1A-87E871449C8D}" v="1" dt="2024-08-05T15:31:30.1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4552" autoAdjust="0"/>
  </p:normalViewPr>
  <p:slideViewPr>
    <p:cSldViewPr snapToGrid="0">
      <p:cViewPr varScale="1">
        <p:scale>
          <a:sx n="49" d="100"/>
          <a:sy n="49" d="100"/>
        </p:scale>
        <p:origin x="21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Strom" userId="825d8490-b9e9-4a46-a9cb-56356c1cb992" providerId="ADAL" clId="{6126801E-E8F8-48F9-8DE0-29273910DC4D}"/>
    <pc:docChg chg="modSld modMainMaster">
      <pc:chgData name="Jennifer Strom" userId="825d8490-b9e9-4a46-a9cb-56356c1cb992" providerId="ADAL" clId="{6126801E-E8F8-48F9-8DE0-29273910DC4D}" dt="2024-08-05T17:57:38.912" v="2" actId="14826"/>
      <pc:docMkLst>
        <pc:docMk/>
      </pc:docMkLst>
      <pc:sldChg chg="modTransition">
        <pc:chgData name="Jennifer Strom" userId="825d8490-b9e9-4a46-a9cb-56356c1cb992" providerId="ADAL" clId="{6126801E-E8F8-48F9-8DE0-29273910DC4D}" dt="2024-08-05T17:57:19.515" v="1"/>
        <pc:sldMkLst>
          <pc:docMk/>
          <pc:sldMk cId="109857222" sldId="256"/>
        </pc:sldMkLst>
      </pc:sldChg>
      <pc:sldChg chg="modSp modTransition">
        <pc:chgData name="Jennifer Strom" userId="825d8490-b9e9-4a46-a9cb-56356c1cb992" providerId="ADAL" clId="{6126801E-E8F8-48F9-8DE0-29273910DC4D}" dt="2024-08-05T17:57:38.912" v="2" actId="14826"/>
        <pc:sldMkLst>
          <pc:docMk/>
          <pc:sldMk cId="4231996614" sldId="257"/>
        </pc:sldMkLst>
        <pc:picChg chg="mod">
          <ac:chgData name="Jennifer Strom" userId="825d8490-b9e9-4a46-a9cb-56356c1cb992" providerId="ADAL" clId="{6126801E-E8F8-48F9-8DE0-29273910DC4D}" dt="2024-08-05T17:57:38.912" v="2" actId="14826"/>
          <ac:picMkLst>
            <pc:docMk/>
            <pc:sldMk cId="4231996614" sldId="257"/>
            <ac:picMk id="4" creationId="{56482D9F-2CE9-4A72-BD94-BC4C5B8EEC90}"/>
          </ac:picMkLst>
        </pc:picChg>
      </pc:sldChg>
      <pc:sldChg chg="modTransition">
        <pc:chgData name="Jennifer Strom" userId="825d8490-b9e9-4a46-a9cb-56356c1cb992" providerId="ADAL" clId="{6126801E-E8F8-48F9-8DE0-29273910DC4D}" dt="2024-08-05T17:57:19.515" v="1"/>
        <pc:sldMkLst>
          <pc:docMk/>
          <pc:sldMk cId="175113719" sldId="258"/>
        </pc:sldMkLst>
      </pc:sldChg>
      <pc:sldChg chg="modTransition">
        <pc:chgData name="Jennifer Strom" userId="825d8490-b9e9-4a46-a9cb-56356c1cb992" providerId="ADAL" clId="{6126801E-E8F8-48F9-8DE0-29273910DC4D}" dt="2024-08-05T17:57:19.515" v="1"/>
        <pc:sldMkLst>
          <pc:docMk/>
          <pc:sldMk cId="212063074" sldId="259"/>
        </pc:sldMkLst>
      </pc:sldChg>
      <pc:sldChg chg="modTransition">
        <pc:chgData name="Jennifer Strom" userId="825d8490-b9e9-4a46-a9cb-56356c1cb992" providerId="ADAL" clId="{6126801E-E8F8-48F9-8DE0-29273910DC4D}" dt="2024-08-05T17:57:19.515" v="1"/>
        <pc:sldMkLst>
          <pc:docMk/>
          <pc:sldMk cId="2904237771" sldId="261"/>
        </pc:sldMkLst>
      </pc:sldChg>
      <pc:sldChg chg="modTransition">
        <pc:chgData name="Jennifer Strom" userId="825d8490-b9e9-4a46-a9cb-56356c1cb992" providerId="ADAL" clId="{6126801E-E8F8-48F9-8DE0-29273910DC4D}" dt="2024-08-05T17:57:19.515" v="1"/>
        <pc:sldMkLst>
          <pc:docMk/>
          <pc:sldMk cId="1952180884" sldId="262"/>
        </pc:sldMkLst>
      </pc:sldChg>
      <pc:sldChg chg="modTransition">
        <pc:chgData name="Jennifer Strom" userId="825d8490-b9e9-4a46-a9cb-56356c1cb992" providerId="ADAL" clId="{6126801E-E8F8-48F9-8DE0-29273910DC4D}" dt="2024-08-05T17:57:19.515" v="1"/>
        <pc:sldMkLst>
          <pc:docMk/>
          <pc:sldMk cId="1363844675" sldId="270"/>
        </pc:sldMkLst>
      </pc:sldChg>
      <pc:sldChg chg="modTransition">
        <pc:chgData name="Jennifer Strom" userId="825d8490-b9e9-4a46-a9cb-56356c1cb992" providerId="ADAL" clId="{6126801E-E8F8-48F9-8DE0-29273910DC4D}" dt="2024-08-05T17:57:19.515" v="1"/>
        <pc:sldMkLst>
          <pc:docMk/>
          <pc:sldMk cId="3302328139" sldId="271"/>
        </pc:sldMkLst>
      </pc:sldChg>
      <pc:sldChg chg="modTransition">
        <pc:chgData name="Jennifer Strom" userId="825d8490-b9e9-4a46-a9cb-56356c1cb992" providerId="ADAL" clId="{6126801E-E8F8-48F9-8DE0-29273910DC4D}" dt="2024-08-05T17:57:19.515" v="1"/>
        <pc:sldMkLst>
          <pc:docMk/>
          <pc:sldMk cId="1353394697" sldId="272"/>
        </pc:sldMkLst>
      </pc:sldChg>
      <pc:sldChg chg="modTransition">
        <pc:chgData name="Jennifer Strom" userId="825d8490-b9e9-4a46-a9cb-56356c1cb992" providerId="ADAL" clId="{6126801E-E8F8-48F9-8DE0-29273910DC4D}" dt="2024-08-05T17:57:19.515" v="1"/>
        <pc:sldMkLst>
          <pc:docMk/>
          <pc:sldMk cId="3885859870" sldId="278"/>
        </pc:sldMkLst>
      </pc:sldChg>
      <pc:sldChg chg="modTransition">
        <pc:chgData name="Jennifer Strom" userId="825d8490-b9e9-4a46-a9cb-56356c1cb992" providerId="ADAL" clId="{6126801E-E8F8-48F9-8DE0-29273910DC4D}" dt="2024-08-05T17:57:19.515" v="1"/>
        <pc:sldMkLst>
          <pc:docMk/>
          <pc:sldMk cId="1239735536" sldId="280"/>
        </pc:sldMkLst>
      </pc:sldChg>
      <pc:sldMasterChg chg="modTransition modSldLayout">
        <pc:chgData name="Jennifer Strom" userId="825d8490-b9e9-4a46-a9cb-56356c1cb992" providerId="ADAL" clId="{6126801E-E8F8-48F9-8DE0-29273910DC4D}" dt="2024-08-05T17:57:19.515" v="1"/>
        <pc:sldMasterMkLst>
          <pc:docMk/>
          <pc:sldMasterMk cId="18988412" sldId="2147483672"/>
        </pc:sldMasterMkLst>
        <pc:sldLayoutChg chg="modTransition">
          <pc:chgData name="Jennifer Strom" userId="825d8490-b9e9-4a46-a9cb-56356c1cb992" providerId="ADAL" clId="{6126801E-E8F8-48F9-8DE0-29273910DC4D}" dt="2024-08-05T17:57:19.515" v="1"/>
          <pc:sldLayoutMkLst>
            <pc:docMk/>
            <pc:sldMasterMk cId="18988412" sldId="2147483672"/>
            <pc:sldLayoutMk cId="2002652015" sldId="2147483673"/>
          </pc:sldLayoutMkLst>
        </pc:sldLayoutChg>
        <pc:sldLayoutChg chg="modTransition">
          <pc:chgData name="Jennifer Strom" userId="825d8490-b9e9-4a46-a9cb-56356c1cb992" providerId="ADAL" clId="{6126801E-E8F8-48F9-8DE0-29273910DC4D}" dt="2024-08-05T17:57:19.515" v="1"/>
          <pc:sldLayoutMkLst>
            <pc:docMk/>
            <pc:sldMasterMk cId="18988412" sldId="2147483672"/>
            <pc:sldLayoutMk cId="1890884520" sldId="2147483674"/>
          </pc:sldLayoutMkLst>
        </pc:sldLayoutChg>
        <pc:sldLayoutChg chg="modTransition">
          <pc:chgData name="Jennifer Strom" userId="825d8490-b9e9-4a46-a9cb-56356c1cb992" providerId="ADAL" clId="{6126801E-E8F8-48F9-8DE0-29273910DC4D}" dt="2024-08-05T17:57:19.515" v="1"/>
          <pc:sldLayoutMkLst>
            <pc:docMk/>
            <pc:sldMasterMk cId="18988412" sldId="2147483672"/>
            <pc:sldLayoutMk cId="1483309089" sldId="2147483675"/>
          </pc:sldLayoutMkLst>
        </pc:sldLayoutChg>
        <pc:sldLayoutChg chg="modTransition">
          <pc:chgData name="Jennifer Strom" userId="825d8490-b9e9-4a46-a9cb-56356c1cb992" providerId="ADAL" clId="{6126801E-E8F8-48F9-8DE0-29273910DC4D}" dt="2024-08-05T17:57:19.515" v="1"/>
          <pc:sldLayoutMkLst>
            <pc:docMk/>
            <pc:sldMasterMk cId="18988412" sldId="2147483672"/>
            <pc:sldLayoutMk cId="1379929703" sldId="2147483676"/>
          </pc:sldLayoutMkLst>
        </pc:sldLayoutChg>
        <pc:sldLayoutChg chg="modTransition">
          <pc:chgData name="Jennifer Strom" userId="825d8490-b9e9-4a46-a9cb-56356c1cb992" providerId="ADAL" clId="{6126801E-E8F8-48F9-8DE0-29273910DC4D}" dt="2024-08-05T17:57:19.515" v="1"/>
          <pc:sldLayoutMkLst>
            <pc:docMk/>
            <pc:sldMasterMk cId="18988412" sldId="2147483672"/>
            <pc:sldLayoutMk cId="3927417333" sldId="2147483677"/>
          </pc:sldLayoutMkLst>
        </pc:sldLayoutChg>
        <pc:sldLayoutChg chg="modTransition">
          <pc:chgData name="Jennifer Strom" userId="825d8490-b9e9-4a46-a9cb-56356c1cb992" providerId="ADAL" clId="{6126801E-E8F8-48F9-8DE0-29273910DC4D}" dt="2024-08-05T17:57:19.515" v="1"/>
          <pc:sldLayoutMkLst>
            <pc:docMk/>
            <pc:sldMasterMk cId="18988412" sldId="2147483672"/>
            <pc:sldLayoutMk cId="2340328649" sldId="2147483678"/>
          </pc:sldLayoutMkLst>
        </pc:sldLayoutChg>
        <pc:sldLayoutChg chg="modTransition">
          <pc:chgData name="Jennifer Strom" userId="825d8490-b9e9-4a46-a9cb-56356c1cb992" providerId="ADAL" clId="{6126801E-E8F8-48F9-8DE0-29273910DC4D}" dt="2024-08-05T17:57:19.515" v="1"/>
          <pc:sldLayoutMkLst>
            <pc:docMk/>
            <pc:sldMasterMk cId="18988412" sldId="2147483672"/>
            <pc:sldLayoutMk cId="3372665275" sldId="2147483679"/>
          </pc:sldLayoutMkLst>
        </pc:sldLayoutChg>
        <pc:sldLayoutChg chg="modTransition">
          <pc:chgData name="Jennifer Strom" userId="825d8490-b9e9-4a46-a9cb-56356c1cb992" providerId="ADAL" clId="{6126801E-E8F8-48F9-8DE0-29273910DC4D}" dt="2024-08-05T17:57:19.515" v="1"/>
          <pc:sldLayoutMkLst>
            <pc:docMk/>
            <pc:sldMasterMk cId="18988412" sldId="2147483672"/>
            <pc:sldLayoutMk cId="2485260235" sldId="2147483680"/>
          </pc:sldLayoutMkLst>
        </pc:sldLayoutChg>
        <pc:sldLayoutChg chg="modTransition">
          <pc:chgData name="Jennifer Strom" userId="825d8490-b9e9-4a46-a9cb-56356c1cb992" providerId="ADAL" clId="{6126801E-E8F8-48F9-8DE0-29273910DC4D}" dt="2024-08-05T17:57:19.515" v="1"/>
          <pc:sldLayoutMkLst>
            <pc:docMk/>
            <pc:sldMasterMk cId="18988412" sldId="2147483672"/>
            <pc:sldLayoutMk cId="1539940241" sldId="2147483681"/>
          </pc:sldLayoutMkLst>
        </pc:sldLayoutChg>
        <pc:sldLayoutChg chg="modTransition">
          <pc:chgData name="Jennifer Strom" userId="825d8490-b9e9-4a46-a9cb-56356c1cb992" providerId="ADAL" clId="{6126801E-E8F8-48F9-8DE0-29273910DC4D}" dt="2024-08-05T17:57:19.515" v="1"/>
          <pc:sldLayoutMkLst>
            <pc:docMk/>
            <pc:sldMasterMk cId="18988412" sldId="2147483672"/>
            <pc:sldLayoutMk cId="411246213" sldId="2147483682"/>
          </pc:sldLayoutMkLst>
        </pc:sldLayoutChg>
        <pc:sldLayoutChg chg="modTransition">
          <pc:chgData name="Jennifer Strom" userId="825d8490-b9e9-4a46-a9cb-56356c1cb992" providerId="ADAL" clId="{6126801E-E8F8-48F9-8DE0-29273910DC4D}" dt="2024-08-05T17:57:19.515" v="1"/>
          <pc:sldLayoutMkLst>
            <pc:docMk/>
            <pc:sldMasterMk cId="18988412" sldId="2147483672"/>
            <pc:sldLayoutMk cId="1642167515" sldId="2147483683"/>
          </pc:sldLayoutMkLst>
        </pc:sldLayoutChg>
      </pc:sldMasterChg>
    </pc:docChg>
  </pc:docChgLst>
  <pc:docChgLst>
    <pc:chgData name="Jennifer Strom" userId="S::jennifer.strom@uwlakeco.org::825d8490-b9e9-4a46-a9cb-56356c1cb992" providerId="AD" clId="Web-{CEFEF440-FD31-6273-8B1A-87E871449C8D}"/>
    <pc:docChg chg="addSld">
      <pc:chgData name="Jennifer Strom" userId="S::jennifer.strom@uwlakeco.org::825d8490-b9e9-4a46-a9cb-56356c1cb992" providerId="AD" clId="Web-{CEFEF440-FD31-6273-8B1A-87E871449C8D}" dt="2024-08-05T15:31:30.111" v="0"/>
      <pc:docMkLst>
        <pc:docMk/>
      </pc:docMkLst>
      <pc:sldChg chg="add">
        <pc:chgData name="Jennifer Strom" userId="S::jennifer.strom@uwlakeco.org::825d8490-b9e9-4a46-a9cb-56356c1cb992" providerId="AD" clId="Web-{CEFEF440-FD31-6273-8B1A-87E871449C8D}" dt="2024-08-05T15:31:30.111" v="0"/>
        <pc:sldMkLst>
          <pc:docMk/>
          <pc:sldMk cId="1239735536" sldId="280"/>
        </pc:sldMkLst>
      </pc:sldChg>
    </pc:docChg>
  </pc:docChgLst>
  <pc:docChgLst>
    <pc:chgData name="Jennifer Strom" userId="S::jennifer.strom@uwlakeco.org::825d8490-b9e9-4a46-a9cb-56356c1cb992" providerId="AD" clId="Web-{7BCB5CF3-5C7A-F41B-A21C-571A920D631A}"/>
    <pc:docChg chg="delSld">
      <pc:chgData name="Jennifer Strom" userId="S::jennifer.strom@uwlakeco.org::825d8490-b9e9-4a46-a9cb-56356c1cb992" providerId="AD" clId="Web-{7BCB5CF3-5C7A-F41B-A21C-571A920D631A}" dt="2024-08-01T18:49:48.264" v="9"/>
      <pc:docMkLst>
        <pc:docMk/>
      </pc:docMkLst>
      <pc:sldChg chg="del">
        <pc:chgData name="Jennifer Strom" userId="S::jennifer.strom@uwlakeco.org::825d8490-b9e9-4a46-a9cb-56356c1cb992" providerId="AD" clId="Web-{7BCB5CF3-5C7A-F41B-A21C-571A920D631A}" dt="2024-08-01T18:49:32.889" v="4"/>
        <pc:sldMkLst>
          <pc:docMk/>
          <pc:sldMk cId="4190006390" sldId="263"/>
        </pc:sldMkLst>
      </pc:sldChg>
      <pc:sldChg chg="del">
        <pc:chgData name="Jennifer Strom" userId="S::jennifer.strom@uwlakeco.org::825d8490-b9e9-4a46-a9cb-56356c1cb992" providerId="AD" clId="Web-{7BCB5CF3-5C7A-F41B-A21C-571A920D631A}" dt="2024-08-01T18:49:35.858" v="5"/>
        <pc:sldMkLst>
          <pc:docMk/>
          <pc:sldMk cId="3273701307" sldId="264"/>
        </pc:sldMkLst>
      </pc:sldChg>
      <pc:sldChg chg="del">
        <pc:chgData name="Jennifer Strom" userId="S::jennifer.strom@uwlakeco.org::825d8490-b9e9-4a46-a9cb-56356c1cb992" providerId="AD" clId="Web-{7BCB5CF3-5C7A-F41B-A21C-571A920D631A}" dt="2024-08-01T18:49:42.655" v="6"/>
        <pc:sldMkLst>
          <pc:docMk/>
          <pc:sldMk cId="1237890026" sldId="266"/>
        </pc:sldMkLst>
      </pc:sldChg>
      <pc:sldChg chg="del">
        <pc:chgData name="Jennifer Strom" userId="S::jennifer.strom@uwlakeco.org::825d8490-b9e9-4a46-a9cb-56356c1cb992" providerId="AD" clId="Web-{7BCB5CF3-5C7A-F41B-A21C-571A920D631A}" dt="2024-08-01T18:49:45.108" v="8"/>
        <pc:sldMkLst>
          <pc:docMk/>
          <pc:sldMk cId="3376989391" sldId="267"/>
        </pc:sldMkLst>
      </pc:sldChg>
      <pc:sldChg chg="del">
        <pc:chgData name="Jennifer Strom" userId="S::jennifer.strom@uwlakeco.org::825d8490-b9e9-4a46-a9cb-56356c1cb992" providerId="AD" clId="Web-{7BCB5CF3-5C7A-F41B-A21C-571A920D631A}" dt="2024-08-01T18:49:48.264" v="9"/>
        <pc:sldMkLst>
          <pc:docMk/>
          <pc:sldMk cId="3746874767" sldId="269"/>
        </pc:sldMkLst>
      </pc:sldChg>
      <pc:sldChg chg="del">
        <pc:chgData name="Jennifer Strom" userId="S::jennifer.strom@uwlakeco.org::825d8490-b9e9-4a46-a9cb-56356c1cb992" providerId="AD" clId="Web-{7BCB5CF3-5C7A-F41B-A21C-571A920D631A}" dt="2024-08-01T18:49:44.155" v="7"/>
        <pc:sldMkLst>
          <pc:docMk/>
          <pc:sldMk cId="385251660" sldId="274"/>
        </pc:sldMkLst>
      </pc:sldChg>
      <pc:sldChg chg="del">
        <pc:chgData name="Jennifer Strom" userId="S::jennifer.strom@uwlakeco.org::825d8490-b9e9-4a46-a9cb-56356c1cb992" providerId="AD" clId="Web-{7BCB5CF3-5C7A-F41B-A21C-571A920D631A}" dt="2024-08-01T18:49:30.155" v="3"/>
        <pc:sldMkLst>
          <pc:docMk/>
          <pc:sldMk cId="591881387" sldId="276"/>
        </pc:sldMkLst>
      </pc:sldChg>
      <pc:sldChg chg="del">
        <pc:chgData name="Jennifer Strom" userId="S::jennifer.strom@uwlakeco.org::825d8490-b9e9-4a46-a9cb-56356c1cb992" providerId="AD" clId="Web-{7BCB5CF3-5C7A-F41B-A21C-571A920D631A}" dt="2024-08-01T18:49:24.202" v="1"/>
        <pc:sldMkLst>
          <pc:docMk/>
          <pc:sldMk cId="1134596052" sldId="277"/>
        </pc:sldMkLst>
      </pc:sldChg>
      <pc:sldChg chg="del">
        <pc:chgData name="Jennifer Strom" userId="S::jennifer.strom@uwlakeco.org::825d8490-b9e9-4a46-a9cb-56356c1cb992" providerId="AD" clId="Web-{7BCB5CF3-5C7A-F41B-A21C-571A920D631A}" dt="2024-08-01T18:49:26.483" v="2"/>
        <pc:sldMkLst>
          <pc:docMk/>
          <pc:sldMk cId="2411062340" sldId="279"/>
        </pc:sldMkLst>
      </pc:sldChg>
      <pc:sldChg chg="del">
        <pc:chgData name="Jennifer Strom" userId="S::jennifer.strom@uwlakeco.org::825d8490-b9e9-4a46-a9cb-56356c1cb992" providerId="AD" clId="Web-{7BCB5CF3-5C7A-F41B-A21C-571A920D631A}" dt="2024-08-01T18:49:12.155" v="0"/>
        <pc:sldMkLst>
          <pc:docMk/>
          <pc:sldMk cId="1239735536" sldId="2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375E4-2D7C-4978-986E-650E1AD77470}" type="datetimeFigureOut">
              <a:rPr lang="en-US" smtClean="0"/>
              <a:t>8/5/2024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31478E-DFAA-422E-B726-C7282B7EB7A1}" type="slidenum">
              <a:rPr lang="en-US" smtClean="0"/>
              <a:t>‹#›</a:t>
            </a:fld>
            <a:endParaRPr lang="en-US"/>
          </a:p>
        </p:txBody>
      </p:sp>
    </p:spTree>
    <p:extLst>
      <p:ext uri="{BB962C8B-B14F-4D97-AF65-F5344CB8AC3E}">
        <p14:creationId xmlns:p14="http://schemas.microsoft.com/office/powerpoint/2010/main" val="490078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latin typeface="Arial" panose="020B0604020202020204" pitchFamily="34" charset="0"/>
                <a:cs typeface="Arial" panose="020B0604020202020204" pitchFamily="34" charset="0"/>
              </a:rPr>
              <a:t>Welcome and introductions.</a:t>
            </a:r>
          </a:p>
          <a:p>
            <a:endParaRPr lang="en-US" i="1">
              <a:latin typeface="Arial" panose="020B0604020202020204" pitchFamily="34" charset="0"/>
              <a:ea typeface="Calibri"/>
              <a:cs typeface="Arial" panose="020B0604020202020204" pitchFamily="34" charset="0"/>
            </a:endParaRPr>
          </a:p>
          <a:p>
            <a:r>
              <a:rPr lang="en-US">
                <a:latin typeface="Arial"/>
                <a:ea typeface="Calibri"/>
                <a:cs typeface="Arial"/>
              </a:rPr>
              <a:t>It's great to be here to share about United Way of Lake County, how we're leading transformational change here in our local community, and how you can get involved and be our next Community Hero. </a:t>
            </a:r>
            <a:br>
              <a:rPr lang="en-US">
                <a:latin typeface="Arial" panose="020B0604020202020204" pitchFamily="34" charset="0"/>
                <a:ea typeface="Calibri"/>
                <a:cs typeface="Arial" panose="020B0604020202020204" pitchFamily="34" charset="0"/>
              </a:rPr>
            </a:br>
            <a:endParaRPr lang="en-US">
              <a:latin typeface="Arial" panose="020B0604020202020204" pitchFamily="34" charset="0"/>
              <a:ea typeface="Calibri"/>
              <a:cs typeface="Arial" panose="020B0604020202020204" pitchFamily="34" charset="0"/>
            </a:endParaRPr>
          </a:p>
          <a:p>
            <a:r>
              <a:rPr lang="en-US" b="0">
                <a:latin typeface="Arial"/>
                <a:ea typeface="Calibri"/>
                <a:cs typeface="Arial"/>
              </a:rPr>
              <a:t>Let's start by highlighting our Lake County community. </a:t>
            </a:r>
          </a:p>
        </p:txBody>
      </p:sp>
      <p:sp>
        <p:nvSpPr>
          <p:cNvPr id="4" name="Slide Number Placeholder 3"/>
          <p:cNvSpPr>
            <a:spLocks noGrp="1"/>
          </p:cNvSpPr>
          <p:nvPr>
            <p:ph type="sldNum" sz="quarter" idx="5"/>
          </p:nvPr>
        </p:nvSpPr>
        <p:spPr/>
        <p:txBody>
          <a:bodyPr/>
          <a:lstStyle/>
          <a:p>
            <a:fld id="{9E31478E-DFAA-422E-B726-C7282B7EB7A1}" type="slidenum">
              <a:rPr lang="en-US" smtClean="0"/>
              <a:t>1</a:t>
            </a:fld>
            <a:endParaRPr lang="en-US"/>
          </a:p>
        </p:txBody>
      </p:sp>
    </p:spTree>
    <p:extLst>
      <p:ext uri="{BB962C8B-B14F-4D97-AF65-F5344CB8AC3E}">
        <p14:creationId xmlns:p14="http://schemas.microsoft.com/office/powerpoint/2010/main" val="627973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There are many ways to get involved with United Way of Lake County.</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Follow us on social.</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Join one of our affinity groups.</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Donate, volunteer and stay up-to-date on the latest news and events by signing up for our monthly newsletter.</a:t>
            </a:r>
          </a:p>
        </p:txBody>
      </p:sp>
      <p:sp>
        <p:nvSpPr>
          <p:cNvPr id="4" name="Slide Number Placeholder 3"/>
          <p:cNvSpPr>
            <a:spLocks noGrp="1"/>
          </p:cNvSpPr>
          <p:nvPr>
            <p:ph type="sldNum" sz="quarter" idx="5"/>
          </p:nvPr>
        </p:nvSpPr>
        <p:spPr/>
        <p:txBody>
          <a:bodyPr/>
          <a:lstStyle/>
          <a:p>
            <a:fld id="{9E31478E-DFAA-422E-B726-C7282B7EB7A1}" type="slidenum">
              <a:rPr lang="en-US" smtClean="0"/>
              <a:t>10</a:t>
            </a:fld>
            <a:endParaRPr lang="en-US"/>
          </a:p>
        </p:txBody>
      </p:sp>
    </p:spTree>
    <p:extLst>
      <p:ext uri="{BB962C8B-B14F-4D97-AF65-F5344CB8AC3E}">
        <p14:creationId xmlns:p14="http://schemas.microsoft.com/office/powerpoint/2010/main" val="412245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What questions do you have?</a:t>
            </a:r>
          </a:p>
        </p:txBody>
      </p:sp>
      <p:sp>
        <p:nvSpPr>
          <p:cNvPr id="4" name="Slide Number Placeholder 3"/>
          <p:cNvSpPr>
            <a:spLocks noGrp="1"/>
          </p:cNvSpPr>
          <p:nvPr>
            <p:ph type="sldNum" sz="quarter" idx="5"/>
          </p:nvPr>
        </p:nvSpPr>
        <p:spPr/>
        <p:txBody>
          <a:bodyPr/>
          <a:lstStyle/>
          <a:p>
            <a:fld id="{9E31478E-DFAA-422E-B726-C7282B7EB7A1}" type="slidenum">
              <a:rPr lang="en-US" smtClean="0"/>
              <a:t>11</a:t>
            </a:fld>
            <a:endParaRPr lang="en-US"/>
          </a:p>
        </p:txBody>
      </p:sp>
    </p:spTree>
    <p:extLst>
      <p:ext uri="{BB962C8B-B14F-4D97-AF65-F5344CB8AC3E}">
        <p14:creationId xmlns:p14="http://schemas.microsoft.com/office/powerpoint/2010/main" val="4051774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0000"/>
                </a:solidFill>
                <a:latin typeface="Arial" panose="020B0604020202020204" pitchFamily="34" charset="0"/>
                <a:cs typeface="Arial" panose="020B0604020202020204" pitchFamily="34" charset="0"/>
              </a:rPr>
              <a:t>United Way has an innovative research project call ALICE </a:t>
            </a:r>
            <a:r>
              <a:rPr lang="en">
                <a:solidFill>
                  <a:srgbClr val="000000"/>
                </a:solidFill>
                <a:latin typeface="Arial" panose="020B0604020202020204" pitchFamily="34" charset="0"/>
                <a:cs typeface="Arial" panose="020B0604020202020204" pitchFamily="34" charset="0"/>
              </a:rPr>
              <a:t>that provides financial insights into the struggles many working families and individuals face across the nation, in Illinois and right here in Lake County.</a:t>
            </a:r>
            <a:br>
              <a:rPr lang="en">
                <a:latin typeface="Arial" panose="020B0604020202020204" pitchFamily="34" charset="0"/>
                <a:cs typeface="Arial" panose="020B0604020202020204" pitchFamily="34" charset="0"/>
              </a:rPr>
            </a:br>
            <a:r>
              <a:rPr lang="en">
                <a:solidFill>
                  <a:srgbClr val="000000"/>
                </a:solidFill>
                <a:latin typeface="Arial" panose="020B0604020202020204" pitchFamily="34" charset="0"/>
                <a:cs typeface="Arial" panose="020B0604020202020204" pitchFamily="34" charset="0"/>
              </a:rPr>
              <a:t> </a:t>
            </a:r>
            <a:br>
              <a:rPr lang="en">
                <a:latin typeface="Arial" panose="020B0604020202020204" pitchFamily="34" charset="0"/>
                <a:cs typeface="Arial" panose="020B0604020202020204" pitchFamily="34" charset="0"/>
              </a:rPr>
            </a:br>
            <a:r>
              <a:rPr lang="en-US">
                <a:solidFill>
                  <a:srgbClr val="000000"/>
                </a:solidFill>
                <a:latin typeface="Arial" panose="020B0604020202020204" pitchFamily="34" charset="0"/>
                <a:cs typeface="Arial" panose="020B0604020202020204" pitchFamily="34" charset="0"/>
              </a:rPr>
              <a:t>ALICE </a:t>
            </a:r>
            <a:r>
              <a:rPr lang="en-US" b="0" i="0">
                <a:solidFill>
                  <a:srgbClr val="000000"/>
                </a:solidFill>
                <a:effectLst/>
                <a:latin typeface="Arial" panose="020B0604020202020204" pitchFamily="34" charset="0"/>
                <a:cs typeface="Arial" panose="020B0604020202020204" pitchFamily="34" charset="0"/>
              </a:rPr>
              <a:t>stands for “</a:t>
            </a:r>
            <a:r>
              <a:rPr lang="en-US" b="1" i="0">
                <a:solidFill>
                  <a:srgbClr val="000000"/>
                </a:solidFill>
                <a:effectLst/>
                <a:latin typeface="Arial" panose="020B0604020202020204" pitchFamily="34" charset="0"/>
                <a:cs typeface="Arial" panose="020B0604020202020204" pitchFamily="34" charset="0"/>
              </a:rPr>
              <a:t>A</a:t>
            </a:r>
            <a:r>
              <a:rPr lang="en-US" b="0" i="0">
                <a:solidFill>
                  <a:srgbClr val="000000"/>
                </a:solidFill>
                <a:effectLst/>
                <a:latin typeface="Arial" panose="020B0604020202020204" pitchFamily="34" charset="0"/>
                <a:cs typeface="Arial" panose="020B0604020202020204" pitchFamily="34" charset="0"/>
              </a:rPr>
              <a:t>sset </a:t>
            </a:r>
            <a:r>
              <a:rPr lang="en-US" b="1" i="0">
                <a:solidFill>
                  <a:srgbClr val="000000"/>
                </a:solidFill>
                <a:effectLst/>
                <a:latin typeface="Arial" panose="020B0604020202020204" pitchFamily="34" charset="0"/>
                <a:cs typeface="Arial" panose="020B0604020202020204" pitchFamily="34" charset="0"/>
              </a:rPr>
              <a:t>L</a:t>
            </a:r>
            <a:r>
              <a:rPr lang="en-US" b="0" i="0">
                <a:solidFill>
                  <a:srgbClr val="000000"/>
                </a:solidFill>
                <a:effectLst/>
                <a:latin typeface="Arial" panose="020B0604020202020204" pitchFamily="34" charset="0"/>
                <a:cs typeface="Arial" panose="020B0604020202020204" pitchFamily="34" charset="0"/>
              </a:rPr>
              <a:t>imited, </a:t>
            </a:r>
            <a:r>
              <a:rPr lang="en-US" b="1" i="0">
                <a:solidFill>
                  <a:srgbClr val="000000"/>
                </a:solidFill>
                <a:effectLst/>
                <a:latin typeface="Arial" panose="020B0604020202020204" pitchFamily="34" charset="0"/>
                <a:cs typeface="Arial" panose="020B0604020202020204" pitchFamily="34" charset="0"/>
              </a:rPr>
              <a:t>I</a:t>
            </a:r>
            <a:r>
              <a:rPr lang="en-US" b="0" i="0">
                <a:solidFill>
                  <a:srgbClr val="000000"/>
                </a:solidFill>
                <a:effectLst/>
                <a:latin typeface="Arial" panose="020B0604020202020204" pitchFamily="34" charset="0"/>
                <a:cs typeface="Arial" panose="020B0604020202020204" pitchFamily="34" charset="0"/>
              </a:rPr>
              <a:t>ncome </a:t>
            </a:r>
            <a:r>
              <a:rPr lang="en-US" b="1" i="0">
                <a:solidFill>
                  <a:srgbClr val="000000"/>
                </a:solidFill>
                <a:effectLst/>
                <a:latin typeface="Arial" panose="020B0604020202020204" pitchFamily="34" charset="0"/>
                <a:cs typeface="Arial" panose="020B0604020202020204" pitchFamily="34" charset="0"/>
              </a:rPr>
              <a:t>C</a:t>
            </a:r>
            <a:r>
              <a:rPr lang="en-US" b="0" i="0">
                <a:solidFill>
                  <a:srgbClr val="000000"/>
                </a:solidFill>
                <a:effectLst/>
                <a:latin typeface="Arial" panose="020B0604020202020204" pitchFamily="34" charset="0"/>
                <a:cs typeface="Arial" panose="020B0604020202020204" pitchFamily="34" charset="0"/>
              </a:rPr>
              <a:t>onstrained, </a:t>
            </a:r>
            <a:r>
              <a:rPr lang="en-US" b="1" i="0">
                <a:solidFill>
                  <a:srgbClr val="000000"/>
                </a:solidFill>
                <a:effectLst/>
                <a:latin typeface="Arial" panose="020B0604020202020204" pitchFamily="34" charset="0"/>
                <a:cs typeface="Arial" panose="020B0604020202020204" pitchFamily="34" charset="0"/>
              </a:rPr>
              <a:t>E</a:t>
            </a:r>
            <a:r>
              <a:rPr lang="en-US" b="0" i="0">
                <a:solidFill>
                  <a:srgbClr val="000000"/>
                </a:solidFill>
                <a:effectLst/>
                <a:latin typeface="Arial" panose="020B0604020202020204" pitchFamily="34" charset="0"/>
                <a:cs typeface="Arial" panose="020B0604020202020204" pitchFamily="34" charset="0"/>
              </a:rPr>
              <a:t>mployed</a:t>
            </a:r>
            <a:r>
              <a:rPr lang="en-US">
                <a:solidFill>
                  <a:srgbClr val="000000"/>
                </a:solidFill>
                <a:latin typeface="Arial" panose="020B0604020202020204" pitchFamily="34" charset="0"/>
                <a:cs typeface="Arial" panose="020B0604020202020204" pitchFamily="34" charset="0"/>
              </a:rPr>
              <a:t>”.</a:t>
            </a:r>
            <a:endParaRPr lang="en-US">
              <a:latin typeface="Arial" panose="020B0604020202020204" pitchFamily="34" charset="0"/>
              <a:cs typeface="Arial" panose="020B0604020202020204" pitchFamily="34" charset="0"/>
            </a:endParaRPr>
          </a:p>
          <a:p>
            <a:endParaRPr lang="en-US" b="0" i="0">
              <a:solidFill>
                <a:srgbClr val="000000"/>
              </a:solidFill>
              <a:effectLst/>
              <a:latin typeface="Arial" panose="020B0604020202020204" pitchFamily="34" charset="0"/>
              <a:cs typeface="Arial" panose="020B0604020202020204" pitchFamily="34" charset="0"/>
            </a:endParaRPr>
          </a:p>
          <a:p>
            <a:r>
              <a:rPr lang="en-US">
                <a:solidFill>
                  <a:srgbClr val="000000"/>
                </a:solidFill>
                <a:latin typeface="Arial"/>
                <a:cs typeface="Arial"/>
              </a:rPr>
              <a:t>These are our family members, friends and neighbors. ALICE households represent cashiers, waiters, childcare providers, and other members of our essential workforce who earn just above the Federal Poverty Level but less than what it costs to make ends meet. These struggling households are forced to make impossible choices every day. </a:t>
            </a:r>
            <a:br>
              <a:rPr lang="en-US">
                <a:latin typeface="Arial" panose="020B0604020202020204" pitchFamily="34" charset="0"/>
                <a:cs typeface="Arial" panose="020B0604020202020204" pitchFamily="34" charset="0"/>
              </a:rPr>
            </a:br>
            <a:endParaRPr lang="en-US">
              <a:solidFill>
                <a:srgbClr val="000000"/>
              </a:solidFill>
              <a:effectLst/>
              <a:latin typeface="Arial" panose="020B0604020202020204" pitchFamily="34" charset="0"/>
              <a:cs typeface="Arial" panose="020B0604020202020204" pitchFamily="34" charset="0"/>
            </a:endParaRPr>
          </a:p>
          <a:p>
            <a:r>
              <a:rPr lang="en-US" b="1">
                <a:solidFill>
                  <a:srgbClr val="000000"/>
                </a:solidFill>
                <a:latin typeface="Arial" panose="020B0604020202020204" pitchFamily="34" charset="0"/>
                <a:cs typeface="Arial" panose="020B0604020202020204" pitchFamily="34" charset="0"/>
              </a:rPr>
              <a:t>What does it cost to afford the basic necessities in Lake County?</a:t>
            </a:r>
            <a:endParaRPr lang="en-US">
              <a:solidFill>
                <a:srgbClr val="000000"/>
              </a:solidFill>
              <a:latin typeface="Arial" panose="020B0604020202020204" pitchFamily="34" charset="0"/>
              <a:cs typeface="Arial" panose="020B0604020202020204" pitchFamily="34" charset="0"/>
            </a:endParaRPr>
          </a:p>
          <a:p>
            <a:pPr marL="171450" indent="-171450">
              <a:buFont typeface="Arial,Sans-Serif"/>
              <a:buChar char="•"/>
            </a:pPr>
            <a:r>
              <a:rPr lang="en-US">
                <a:solidFill>
                  <a:srgbClr val="000000"/>
                </a:solidFill>
                <a:latin typeface="Arial" panose="020B0604020202020204" pitchFamily="34" charset="0"/>
                <a:cs typeface="Arial" panose="020B0604020202020204" pitchFamily="34" charset="0"/>
              </a:rPr>
              <a:t>You might be surprised to learn that based on the Household Survival Budget, it takes </a:t>
            </a:r>
            <a:r>
              <a:rPr lang="en-US" b="1">
                <a:solidFill>
                  <a:srgbClr val="000000"/>
                </a:solidFill>
                <a:latin typeface="Arial" panose="020B0604020202020204" pitchFamily="34" charset="0"/>
                <a:cs typeface="Arial" panose="020B0604020202020204" pitchFamily="34" charset="0"/>
              </a:rPr>
              <a:t>$78,564</a:t>
            </a:r>
            <a:r>
              <a:rPr lang="en-US">
                <a:solidFill>
                  <a:srgbClr val="000000"/>
                </a:solidFill>
                <a:latin typeface="Arial" panose="020B0604020202020204" pitchFamily="34" charset="0"/>
                <a:cs typeface="Arial" panose="020B0604020202020204" pitchFamily="34" charset="0"/>
              </a:rPr>
              <a:t> for a family of two adults and two children to afford just the basics, more than double the U.S. poverty level of </a:t>
            </a:r>
            <a:r>
              <a:rPr lang="en-US" b="1">
                <a:solidFill>
                  <a:srgbClr val="000000"/>
                </a:solidFill>
                <a:latin typeface="Arial" panose="020B0604020202020204" pitchFamily="34" charset="0"/>
                <a:cs typeface="Arial" panose="020B0604020202020204" pitchFamily="34" charset="0"/>
              </a:rPr>
              <a:t>$27,750</a:t>
            </a:r>
            <a:r>
              <a:rPr lang="en-US">
                <a:solidFill>
                  <a:srgbClr val="000000"/>
                </a:solidFill>
                <a:latin typeface="Arial" panose="020B0604020202020204" pitchFamily="34" charset="0"/>
                <a:cs typeface="Arial" panose="020B0604020202020204" pitchFamily="34" charset="0"/>
              </a:rPr>
              <a:t> for a family of four.</a:t>
            </a:r>
          </a:p>
          <a:p>
            <a:pPr marL="171450" indent="-171450">
              <a:buFont typeface="Arial,Sans-Serif"/>
              <a:buChar char="•"/>
            </a:pPr>
            <a:r>
              <a:rPr lang="en-US">
                <a:solidFill>
                  <a:srgbClr val="000000"/>
                </a:solidFill>
                <a:latin typeface="Arial" panose="020B0604020202020204" pitchFamily="34" charset="0"/>
                <a:cs typeface="Arial" panose="020B0604020202020204" pitchFamily="34" charset="0"/>
              </a:rPr>
              <a:t>The Household Survival Budget for a single adult is </a:t>
            </a:r>
            <a:r>
              <a:rPr lang="en-US" b="1">
                <a:solidFill>
                  <a:srgbClr val="000000"/>
                </a:solidFill>
                <a:latin typeface="Arial" panose="020B0604020202020204" pitchFamily="34" charset="0"/>
                <a:cs typeface="Arial" panose="020B0604020202020204" pitchFamily="34" charset="0"/>
              </a:rPr>
              <a:t>$35,928</a:t>
            </a:r>
            <a:r>
              <a:rPr lang="en-US">
                <a:solidFill>
                  <a:srgbClr val="000000"/>
                </a:solidFill>
                <a:latin typeface="Arial" panose="020B0604020202020204" pitchFamily="34" charset="0"/>
                <a:cs typeface="Arial" panose="020B0604020202020204" pitchFamily="34" charset="0"/>
              </a:rPr>
              <a:t>, compared to the U.S. poverty level of </a:t>
            </a:r>
            <a:r>
              <a:rPr lang="en-US" b="1">
                <a:solidFill>
                  <a:srgbClr val="000000"/>
                </a:solidFill>
                <a:latin typeface="Arial" panose="020B0604020202020204" pitchFamily="34" charset="0"/>
                <a:cs typeface="Arial" panose="020B0604020202020204" pitchFamily="34" charset="0"/>
              </a:rPr>
              <a:t>$13,590</a:t>
            </a:r>
            <a:r>
              <a:rPr lang="en-US">
                <a:solidFill>
                  <a:srgbClr val="000000"/>
                </a:solidFill>
                <a:latin typeface="Arial" panose="020B0604020202020204" pitchFamily="34" charset="0"/>
                <a:cs typeface="Arial" panose="020B0604020202020204" pitchFamily="34" charset="0"/>
              </a:rPr>
              <a:t>.</a:t>
            </a:r>
            <a:br>
              <a:rPr lang="en-US">
                <a:solidFill>
                  <a:srgbClr val="000000"/>
                </a:solidFill>
              </a:rPr>
            </a:br>
            <a:endParaRPr lang="en-US">
              <a:solidFill>
                <a:srgbClr val="000000"/>
              </a:solidFill>
              <a:cs typeface="Calibri"/>
            </a:endParaRPr>
          </a:p>
          <a:p>
            <a:r>
              <a:rPr lang="en-US">
                <a:solidFill>
                  <a:srgbClr val="000000"/>
                </a:solidFill>
                <a:latin typeface="Arial"/>
                <a:cs typeface="Arial"/>
              </a:rPr>
              <a:t>The research shows that in </a:t>
            </a:r>
            <a:r>
              <a:rPr lang="en-US" b="0" i="0">
                <a:solidFill>
                  <a:srgbClr val="000000"/>
                </a:solidFill>
                <a:effectLst/>
                <a:latin typeface="Arial"/>
                <a:cs typeface="Arial"/>
              </a:rPr>
              <a:t>Lake County, </a:t>
            </a:r>
            <a:r>
              <a:rPr lang="en-US">
                <a:solidFill>
                  <a:srgbClr val="000000"/>
                </a:solidFill>
                <a:latin typeface="Arial"/>
                <a:cs typeface="Arial"/>
              </a:rPr>
              <a:t>a staggering </a:t>
            </a:r>
            <a:r>
              <a:rPr lang="en-US" b="1">
                <a:solidFill>
                  <a:srgbClr val="000000"/>
                </a:solidFill>
                <a:latin typeface="Arial"/>
                <a:cs typeface="Arial"/>
              </a:rPr>
              <a:t>86,084</a:t>
            </a:r>
            <a:r>
              <a:rPr lang="en-US" b="0" i="0">
                <a:solidFill>
                  <a:srgbClr val="000000"/>
                </a:solidFill>
                <a:effectLst/>
                <a:latin typeface="Arial"/>
                <a:cs typeface="Arial"/>
              </a:rPr>
              <a:t> households (</a:t>
            </a:r>
            <a:r>
              <a:rPr lang="en-US">
                <a:solidFill>
                  <a:srgbClr val="000000"/>
                </a:solidFill>
                <a:latin typeface="Arial"/>
                <a:cs typeface="Arial"/>
              </a:rPr>
              <a:t>or </a:t>
            </a:r>
            <a:r>
              <a:rPr lang="en-US" b="1">
                <a:solidFill>
                  <a:srgbClr val="000000"/>
                </a:solidFill>
                <a:latin typeface="Arial"/>
                <a:cs typeface="Arial"/>
              </a:rPr>
              <a:t>33</a:t>
            </a:r>
            <a:r>
              <a:rPr lang="en-US" b="1" i="0">
                <a:solidFill>
                  <a:srgbClr val="000000"/>
                </a:solidFill>
                <a:effectLst/>
                <a:latin typeface="Arial"/>
                <a:cs typeface="Arial"/>
              </a:rPr>
              <a:t>%</a:t>
            </a:r>
            <a:r>
              <a:rPr lang="en-US" b="0" i="0">
                <a:solidFill>
                  <a:srgbClr val="000000"/>
                </a:solidFill>
                <a:effectLst/>
                <a:latin typeface="Arial"/>
                <a:cs typeface="Arial"/>
              </a:rPr>
              <a:t>) are struggling, with 20,869 households (8%) living below the U.S poverty line and 65,215 (25%) falling into the ALICE population.</a:t>
            </a:r>
            <a:r>
              <a:rPr lang="en-US">
                <a:solidFill>
                  <a:srgbClr val="000000"/>
                </a:solidFill>
                <a:latin typeface="Arial"/>
                <a:cs typeface="Arial"/>
              </a:rPr>
              <a:t> </a:t>
            </a:r>
            <a:br>
              <a:rPr lang="en-US">
                <a:latin typeface="Arial" panose="020B0604020202020204" pitchFamily="34" charset="0"/>
                <a:cs typeface="Arial" panose="020B0604020202020204" pitchFamily="34" charset="0"/>
              </a:rPr>
            </a:br>
            <a:endParaRPr lang="en-US" b="0" i="0">
              <a:solidFill>
                <a:srgbClr val="000000"/>
              </a:solidFill>
              <a:effectLst/>
              <a:latin typeface="Arial" panose="020B0604020202020204" pitchFamily="34" charset="0"/>
              <a:cs typeface="Arial" panose="020B0604020202020204" pitchFamily="34" charset="0"/>
            </a:endParaRPr>
          </a:p>
          <a:p>
            <a:r>
              <a:rPr lang="en-US">
                <a:solidFill>
                  <a:srgbClr val="000000"/>
                </a:solidFill>
                <a:latin typeface="Arial"/>
                <a:cs typeface="Arial"/>
              </a:rPr>
              <a:t>Looking at the map of Lake County, you'll see for some townships the percentage of households struggling is even higher, with Zion township at </a:t>
            </a:r>
            <a:r>
              <a:rPr lang="en-US" b="1">
                <a:solidFill>
                  <a:srgbClr val="000000"/>
                </a:solidFill>
                <a:latin typeface="Arial"/>
                <a:cs typeface="Arial"/>
              </a:rPr>
              <a:t>52%</a:t>
            </a:r>
            <a:r>
              <a:rPr lang="en-US">
                <a:solidFill>
                  <a:srgbClr val="000000"/>
                </a:solidFill>
                <a:latin typeface="Arial"/>
                <a:cs typeface="Arial"/>
              </a:rPr>
              <a:t> and Waukegan at </a:t>
            </a:r>
            <a:r>
              <a:rPr lang="en-US" b="1">
                <a:solidFill>
                  <a:srgbClr val="000000"/>
                </a:solidFill>
                <a:latin typeface="Arial"/>
                <a:cs typeface="Arial"/>
              </a:rPr>
              <a:t>57%</a:t>
            </a:r>
            <a:r>
              <a:rPr lang="en-US">
                <a:solidFill>
                  <a:srgbClr val="000000"/>
                </a:solidFill>
                <a:latin typeface="Arial"/>
                <a:cs typeface="Arial"/>
              </a:rPr>
              <a:t>. </a:t>
            </a:r>
            <a:endParaRPr lang="en-US">
              <a:solidFill>
                <a:srgbClr val="000000"/>
              </a:solidFill>
              <a:latin typeface="Arial" panose="020B0604020202020204" pitchFamily="34" charset="0"/>
              <a:cs typeface="Arial" panose="020B0604020202020204" pitchFamily="34" charset="0"/>
            </a:endParaRPr>
          </a:p>
          <a:p>
            <a:pPr>
              <a:buFont typeface="Arial" panose="020B0604020202020204" pitchFamily="34" charset="0"/>
            </a:pPr>
            <a:endParaRPr lang="en-US">
              <a:solidFill>
                <a:srgbClr val="00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solidFill>
                <a:srgbClr val="000000"/>
              </a:solidFill>
              <a:latin typeface="YACgEev4gKc 0"/>
            </a:endParaRPr>
          </a:p>
        </p:txBody>
      </p:sp>
      <p:sp>
        <p:nvSpPr>
          <p:cNvPr id="4" name="Slide Number Placeholder 3"/>
          <p:cNvSpPr>
            <a:spLocks noGrp="1"/>
          </p:cNvSpPr>
          <p:nvPr>
            <p:ph type="sldNum" sz="quarter" idx="5"/>
          </p:nvPr>
        </p:nvSpPr>
        <p:spPr/>
        <p:txBody>
          <a:bodyPr/>
          <a:lstStyle/>
          <a:p>
            <a:fld id="{9E31478E-DFAA-422E-B726-C7282B7EB7A1}" type="slidenum">
              <a:rPr lang="en-US" smtClean="0"/>
              <a:t>2</a:t>
            </a:fld>
            <a:endParaRPr lang="en-US"/>
          </a:p>
        </p:txBody>
      </p:sp>
    </p:spTree>
    <p:extLst>
      <p:ext uri="{BB962C8B-B14F-4D97-AF65-F5344CB8AC3E}">
        <p14:creationId xmlns:p14="http://schemas.microsoft.com/office/powerpoint/2010/main" val="3901020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ea typeface="Calibri"/>
                <a:cs typeface="Arial"/>
              </a:rPr>
              <a:t>United Way of Lake County's mission is to </a:t>
            </a:r>
            <a:r>
              <a:rPr lang="en-US" b="1" dirty="0">
                <a:latin typeface="Arial"/>
                <a:ea typeface="Calibri"/>
                <a:cs typeface="Arial"/>
              </a:rPr>
              <a:t>unite leadership and resources to create lasting change</a:t>
            </a:r>
            <a:r>
              <a:rPr lang="en-US" dirty="0">
                <a:latin typeface="Arial"/>
                <a:ea typeface="Calibri"/>
                <a:cs typeface="Arial"/>
              </a:rPr>
              <a:t> that will improve and save lives...and your support can make an impact right here in your own backyard! </a:t>
            </a:r>
          </a:p>
          <a:p>
            <a:endParaRPr lang="en-US">
              <a:latin typeface="Arial" panose="020B0604020202020204" pitchFamily="34" charset="0"/>
              <a:ea typeface="Calibri"/>
              <a:cs typeface="Arial" panose="020B0604020202020204" pitchFamily="34" charset="0"/>
            </a:endParaRPr>
          </a:p>
          <a:p>
            <a:r>
              <a:rPr lang="en-US">
                <a:latin typeface="Arial"/>
                <a:ea typeface="Calibri"/>
                <a:cs typeface="Arial"/>
              </a:rPr>
              <a:t>Let's look at some more data about our local community, starting with the ALICE research we just touched on.</a:t>
            </a:r>
            <a:endParaRPr lang="en-US">
              <a:latin typeface="Arial" panose="020B0604020202020204" pitchFamily="34" charset="0"/>
              <a:ea typeface="Calibri"/>
              <a:cs typeface="Arial" panose="020B0604020202020204" pitchFamily="34" charset="0"/>
            </a:endParaRPr>
          </a:p>
          <a:p>
            <a:endParaRPr lang="en-US">
              <a:latin typeface="Arial" panose="020B0604020202020204" pitchFamily="34" charset="0"/>
              <a:ea typeface="Calibri"/>
              <a:cs typeface="Arial" panose="020B0604020202020204" pitchFamily="34" charset="0"/>
            </a:endParaRPr>
          </a:p>
          <a:p>
            <a:r>
              <a:rPr lang="en-US" dirty="0">
                <a:latin typeface="Arial"/>
                <a:ea typeface="Calibri"/>
                <a:cs typeface="Arial"/>
              </a:rPr>
              <a:t>Did you know...</a:t>
            </a:r>
          </a:p>
          <a:p>
            <a:endParaRPr lang="en-US">
              <a:latin typeface="Arial" panose="020B0604020202020204" pitchFamily="34" charset="0"/>
              <a:ea typeface="Calibri"/>
              <a:cs typeface="Arial" panose="020B0604020202020204" pitchFamily="34" charset="0"/>
            </a:endParaRPr>
          </a:p>
          <a:p>
            <a:r>
              <a:rPr lang="en-US" b="1">
                <a:latin typeface="Arial"/>
                <a:ea typeface="Calibri"/>
                <a:cs typeface="Arial"/>
              </a:rPr>
              <a:t>50% </a:t>
            </a:r>
            <a:r>
              <a:rPr lang="en-US">
                <a:latin typeface="Arial"/>
                <a:ea typeface="Calibri"/>
                <a:cs typeface="Arial"/>
              </a:rPr>
              <a:t>of households in the key communities we serve (Antioch, Fox Lake, North Chicago, Round Lake, Waukegan and Zion) can't afford even the basic costs of living. This includes costs for everyday essentials like housing, food, transportation, childcare, healthcare, technology (basic home internet and smartphone) and taxes. </a:t>
            </a:r>
            <a:br>
              <a:rPr lang="en-US">
                <a:latin typeface="Arial" panose="020B0604020202020204" pitchFamily="34" charset="0"/>
                <a:ea typeface="Calibri"/>
                <a:cs typeface="Arial" panose="020B0604020202020204" pitchFamily="34" charset="0"/>
              </a:rPr>
            </a:br>
            <a:r>
              <a:rPr lang="en-US">
                <a:latin typeface="Arial"/>
                <a:ea typeface="Calibri"/>
                <a:cs typeface="Arial"/>
              </a:rPr>
              <a:t> </a:t>
            </a:r>
          </a:p>
          <a:p>
            <a:r>
              <a:rPr lang="en-US" b="1" dirty="0">
                <a:latin typeface="Arial"/>
                <a:ea typeface="Calibri"/>
                <a:cs typeface="Arial"/>
              </a:rPr>
              <a:t>67%</a:t>
            </a:r>
            <a:r>
              <a:rPr lang="en-US" dirty="0">
                <a:latin typeface="Arial"/>
                <a:ea typeface="Calibri"/>
                <a:cs typeface="Arial"/>
              </a:rPr>
              <a:t> of Waukegan students live in low-income households. </a:t>
            </a:r>
            <a:r>
              <a:rPr lang="en-US" dirty="0">
                <a:latin typeface="Arial"/>
                <a:cs typeface="Arial"/>
              </a:rPr>
              <a:t>Students ages 3 to 17 meet the low-income criteria if they receive or live in households that receive public aid from SNAP (Supplemental Nutrition Assistance Program) or TANF (Targeted Assistance for Needy Families); are classified as homeless, migrant, runaway, Head Start, or foster children; or live in a household where the household income meets (USDA) guidelines to receive free or reduced-price meals.</a:t>
            </a:r>
          </a:p>
          <a:p>
            <a:endParaRPr lang="en-US">
              <a:latin typeface="Arial" panose="020B0604020202020204" pitchFamily="34" charset="0"/>
              <a:ea typeface="Calibri"/>
              <a:cs typeface="Arial" panose="020B0604020202020204" pitchFamily="34" charset="0"/>
            </a:endParaRPr>
          </a:p>
          <a:p>
            <a:r>
              <a:rPr lang="en-US" b="1">
                <a:latin typeface="Arial"/>
                <a:ea typeface="Calibri"/>
                <a:cs typeface="Arial"/>
              </a:rPr>
              <a:t>79%</a:t>
            </a:r>
            <a:r>
              <a:rPr lang="en-US">
                <a:latin typeface="Arial"/>
                <a:ea typeface="Calibri"/>
                <a:cs typeface="Arial"/>
              </a:rPr>
              <a:t> of students in the areas we serve are not ready for kindergarten. That means only </a:t>
            </a:r>
            <a:r>
              <a:rPr lang="en-US" dirty="0">
                <a:latin typeface="Arial"/>
                <a:ea typeface="Calibri"/>
                <a:cs typeface="Arial"/>
              </a:rPr>
              <a:t>21% </a:t>
            </a:r>
            <a:r>
              <a:rPr lang="en-US">
                <a:latin typeface="Arial"/>
                <a:ea typeface="Calibri"/>
                <a:cs typeface="Arial"/>
              </a:rPr>
              <a:t>of students </a:t>
            </a:r>
            <a:r>
              <a:rPr lang="en-US" dirty="0">
                <a:latin typeface="Arial"/>
                <a:ea typeface="Calibri"/>
                <a:cs typeface="Arial"/>
              </a:rPr>
              <a:t>are </a:t>
            </a:r>
            <a:r>
              <a:rPr lang="en-US">
                <a:latin typeface="Arial"/>
                <a:ea typeface="Calibri"/>
                <a:cs typeface="Arial"/>
              </a:rPr>
              <a:t>ready for school in key developmental areas, including social and emotional development, language and literacy, and math, according to the most recent Illinois State Board of Education assessment. The 79% figure is an average. In Waukegan, </a:t>
            </a:r>
            <a:r>
              <a:rPr lang="en-US" b="1">
                <a:latin typeface="Arial"/>
                <a:ea typeface="Calibri"/>
                <a:cs typeface="Arial"/>
              </a:rPr>
              <a:t>83%</a:t>
            </a:r>
            <a:r>
              <a:rPr lang="en-US">
                <a:latin typeface="Arial"/>
                <a:ea typeface="Calibri"/>
                <a:cs typeface="Arial"/>
              </a:rPr>
              <a:t> of students are not kindergarten ready and in North Chicago, </a:t>
            </a:r>
            <a:r>
              <a:rPr lang="en-US" b="1">
                <a:latin typeface="Arial"/>
                <a:ea typeface="Calibri"/>
                <a:cs typeface="Arial"/>
              </a:rPr>
              <a:t>90%</a:t>
            </a:r>
            <a:r>
              <a:rPr lang="en-US">
                <a:latin typeface="Arial"/>
                <a:ea typeface="Calibri"/>
                <a:cs typeface="Arial"/>
              </a:rPr>
              <a:t>. </a:t>
            </a:r>
            <a:endParaRPr lang="en-US">
              <a:latin typeface="Arial" panose="020B0604020202020204" pitchFamily="34" charset="0"/>
              <a:ea typeface="Calibri"/>
              <a:cs typeface="Arial" panose="020B0604020202020204" pitchFamily="34" charset="0"/>
            </a:endParaRPr>
          </a:p>
          <a:p>
            <a:endParaRPr lang="en-US">
              <a:latin typeface="Arial" panose="020B0604020202020204" pitchFamily="34" charset="0"/>
              <a:ea typeface="Calibri"/>
              <a:cs typeface="Arial" panose="020B0604020202020204" pitchFamily="34" charset="0"/>
            </a:endParaRPr>
          </a:p>
          <a:p>
            <a:r>
              <a:rPr lang="en-US" b="1" dirty="0">
                <a:latin typeface="Arial"/>
                <a:ea typeface="Calibri"/>
                <a:cs typeface="Arial"/>
              </a:rPr>
              <a:t>83%</a:t>
            </a:r>
            <a:r>
              <a:rPr lang="en-US" dirty="0">
                <a:latin typeface="Arial"/>
                <a:ea typeface="Calibri"/>
                <a:cs typeface="Arial"/>
              </a:rPr>
              <a:t> of 8th grade students in Waukegan are not passing Algebra 1. </a:t>
            </a:r>
            <a:r>
              <a:rPr lang="en-US" dirty="0">
                <a:latin typeface="Arial"/>
                <a:cs typeface="Arial"/>
              </a:rPr>
              <a:t>Algebra 1 is described as a gateway course because students typically need to pass Algebra 1 before moving on to high-level math and science courses. Students who pass Algebra 1 in 8th grade will likely have the opportunity to take Calculus before they graduate – a prerequisite for college STEM majors and careers.</a:t>
            </a:r>
          </a:p>
          <a:p>
            <a:endParaRPr lang="en-US">
              <a:latin typeface="Arial" panose="020B0604020202020204" pitchFamily="34" charset="0"/>
              <a:ea typeface="Calibri"/>
              <a:cs typeface="Arial" panose="020B0604020202020204" pitchFamily="34" charset="0"/>
            </a:endParaRPr>
          </a:p>
          <a:p>
            <a:r>
              <a:rPr lang="en-US" b="1" dirty="0">
                <a:latin typeface="Arial"/>
                <a:ea typeface="Calibri"/>
                <a:cs typeface="Arial"/>
              </a:rPr>
              <a:t>1 in 3</a:t>
            </a:r>
            <a:r>
              <a:rPr lang="en-US" dirty="0">
                <a:latin typeface="Arial"/>
                <a:ea typeface="Calibri"/>
                <a:cs typeface="Arial"/>
              </a:rPr>
              <a:t> 9th grade students in Waukegan are not on track in their school. </a:t>
            </a:r>
            <a:r>
              <a:rPr lang="en-US" dirty="0">
                <a:latin typeface="Arial"/>
                <a:cs typeface="Arial"/>
              </a:rPr>
              <a:t>Freshmen on track is a key predictor of high school success. Students who finish the ninth-grade year on track are almost four times as likely to graduate from high school as students who are not on track. </a:t>
            </a:r>
            <a:r>
              <a:rPr lang="en-US" dirty="0">
                <a:latin typeface="Arial"/>
                <a:ea typeface="Calibri"/>
                <a:cs typeface="Arial"/>
              </a:rPr>
              <a:t>A high school diploma is vital for students who plan to enter college and for their future success, including paving the way for more career opportunities and better-paying jobs. High school dropouts on the other hand are more likely to be unemployed, be welfare recipients, when employed earn less money, lack health insurance and suffer poor health. </a:t>
            </a:r>
          </a:p>
        </p:txBody>
      </p:sp>
      <p:sp>
        <p:nvSpPr>
          <p:cNvPr id="4" name="Slide Number Placeholder 3"/>
          <p:cNvSpPr>
            <a:spLocks noGrp="1"/>
          </p:cNvSpPr>
          <p:nvPr>
            <p:ph type="sldNum" sz="quarter" idx="5"/>
          </p:nvPr>
        </p:nvSpPr>
        <p:spPr/>
        <p:txBody>
          <a:bodyPr/>
          <a:lstStyle/>
          <a:p>
            <a:fld id="{9E31478E-DFAA-422E-B726-C7282B7EB7A1}" type="slidenum">
              <a:rPr lang="en-US" smtClean="0"/>
              <a:t>3</a:t>
            </a:fld>
            <a:endParaRPr lang="en-US"/>
          </a:p>
        </p:txBody>
      </p:sp>
    </p:spTree>
    <p:extLst>
      <p:ext uri="{BB962C8B-B14F-4D97-AF65-F5344CB8AC3E}">
        <p14:creationId xmlns:p14="http://schemas.microsoft.com/office/powerpoint/2010/main" val="3433666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Watch this engaging video to see how United Way of Lake County is addressing these challenges and leading the way to a better future for all.</a:t>
            </a:r>
          </a:p>
        </p:txBody>
      </p:sp>
      <p:sp>
        <p:nvSpPr>
          <p:cNvPr id="4" name="Slide Number Placeholder 3"/>
          <p:cNvSpPr>
            <a:spLocks noGrp="1"/>
          </p:cNvSpPr>
          <p:nvPr>
            <p:ph type="sldNum" sz="quarter" idx="5"/>
          </p:nvPr>
        </p:nvSpPr>
        <p:spPr/>
        <p:txBody>
          <a:bodyPr/>
          <a:lstStyle/>
          <a:p>
            <a:fld id="{9E31478E-DFAA-422E-B726-C7282B7EB7A1}" type="slidenum">
              <a:rPr lang="en-US" smtClean="0"/>
              <a:t>4</a:t>
            </a:fld>
            <a:endParaRPr lang="en-US"/>
          </a:p>
        </p:txBody>
      </p:sp>
    </p:spTree>
    <p:extLst>
      <p:ext uri="{BB962C8B-B14F-4D97-AF65-F5344CB8AC3E}">
        <p14:creationId xmlns:p14="http://schemas.microsoft.com/office/powerpoint/2010/main" val="64329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United Way of Lake County is proud to have developed more than a dozen impactful and measurable programs to address unmet community needs.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are equipping local children, youth, and families with tools to build a path to education and lifelong success.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believe the most valuable investment we can make is in our children’s education.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Our </a:t>
            </a:r>
            <a:r>
              <a:rPr lang="en-US" b="1" dirty="0">
                <a:latin typeface="Arial" panose="020B0604020202020204" pitchFamily="34" charset="0"/>
                <a:cs typeface="Arial" panose="020B0604020202020204" pitchFamily="34" charset="0"/>
              </a:rPr>
              <a:t>education programs</a:t>
            </a:r>
            <a:r>
              <a:rPr lang="en-US" dirty="0">
                <a:latin typeface="Arial" panose="020B0604020202020204" pitchFamily="34" charset="0"/>
                <a:cs typeface="Arial" panose="020B0604020202020204" pitchFamily="34" charset="0"/>
              </a:rPr>
              <a:t> promote healthy early childhood development to ensure all children enter school ready to succeed, and help youth succeed in school and beyond.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Our </a:t>
            </a:r>
            <a:r>
              <a:rPr lang="en-US" b="1" dirty="0">
                <a:latin typeface="Arial" panose="020B0604020202020204" pitchFamily="34" charset="0"/>
                <a:cs typeface="Arial" panose="020B0604020202020204" pitchFamily="34" charset="0"/>
              </a:rPr>
              <a:t>211 helpline</a:t>
            </a:r>
            <a:r>
              <a:rPr lang="en-US" dirty="0">
                <a:latin typeface="Arial" panose="020B0604020202020204" pitchFamily="34" charset="0"/>
                <a:cs typeface="Arial" panose="020B0604020202020204" pitchFamily="34" charset="0"/>
              </a:rPr>
              <a:t> provides life-changing support for individuals and families in need by guiding them to vital information and resources. 211 is Lake County’s one-stop shop for help with health and human services!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Putting it all together, we are building an equitable future where all our Lake County children and families can thrive.</a:t>
            </a:r>
          </a:p>
        </p:txBody>
      </p:sp>
      <p:sp>
        <p:nvSpPr>
          <p:cNvPr id="4" name="Slide Number Placeholder 3"/>
          <p:cNvSpPr>
            <a:spLocks noGrp="1"/>
          </p:cNvSpPr>
          <p:nvPr>
            <p:ph type="sldNum" sz="quarter" idx="5"/>
          </p:nvPr>
        </p:nvSpPr>
        <p:spPr/>
        <p:txBody>
          <a:bodyPr/>
          <a:lstStyle/>
          <a:p>
            <a:fld id="{9E31478E-DFAA-422E-B726-C7282B7EB7A1}" type="slidenum">
              <a:rPr lang="en-US" smtClean="0"/>
              <a:t>5</a:t>
            </a:fld>
            <a:endParaRPr lang="en-US"/>
          </a:p>
        </p:txBody>
      </p:sp>
    </p:spTree>
    <p:extLst>
      <p:ext uri="{BB962C8B-B14F-4D97-AF65-F5344CB8AC3E}">
        <p14:creationId xmlns:p14="http://schemas.microsoft.com/office/powerpoint/2010/main" val="477561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a:latin typeface="Arial" panose="020B0604020202020204" pitchFamily="34" charset="0"/>
                <a:cs typeface="Arial" panose="020B0604020202020204" pitchFamily="34" charset="0"/>
              </a:rPr>
              <a:t>Let's start by taking a look at our Success By 6 program — the research-backed concept that a strong academic career depends on the learning that happens </a:t>
            </a:r>
            <a:r>
              <a:rPr lang="en" i="1">
                <a:latin typeface="Arial" panose="020B0604020202020204" pitchFamily="34" charset="0"/>
                <a:cs typeface="Arial" panose="020B0604020202020204" pitchFamily="34" charset="0"/>
              </a:rPr>
              <a:t>before</a:t>
            </a:r>
            <a:r>
              <a:rPr lang="en">
                <a:latin typeface="Arial" panose="020B0604020202020204" pitchFamily="34" charset="0"/>
                <a:cs typeface="Arial" panose="020B0604020202020204" pitchFamily="34" charset="0"/>
              </a:rPr>
              <a:t> a child turns 6.</a:t>
            </a:r>
            <a:r>
              <a:rPr lang="en-US">
                <a:latin typeface="Arial" panose="020B0604020202020204" pitchFamily="34" charset="0"/>
                <a:cs typeface="Arial" panose="020B0604020202020204" pitchFamily="34" charset="0"/>
              </a:rPr>
              <a:t> </a:t>
            </a:r>
          </a:p>
          <a:p>
            <a:endParaRPr lang="en-US">
              <a:latin typeface="Arial" panose="020B0604020202020204" pitchFamily="34" charset="0"/>
              <a:cs typeface="Arial" panose="020B0604020202020204" pitchFamily="34" charset="0"/>
            </a:endParaRPr>
          </a:p>
          <a:p>
            <a:r>
              <a:rPr lang="en">
                <a:latin typeface="Arial" panose="020B0604020202020204" pitchFamily="34" charset="0"/>
                <a:cs typeface="Arial" panose="020B0604020202020204" pitchFamily="34" charset="0"/>
              </a:rPr>
              <a:t>Reaching families when children are very young makes a real difference. There's solid evidence that the first six years are crucial in shaping a child's life.  </a:t>
            </a:r>
            <a:endParaRPr lang="en-US">
              <a:latin typeface="Arial" panose="020B0604020202020204" pitchFamily="34" charset="0"/>
              <a:cs typeface="Arial" panose="020B0604020202020204" pitchFamily="34" charset="0"/>
            </a:endParaRPr>
          </a:p>
          <a:p>
            <a:endParaRPr lang="en">
              <a:latin typeface="Arial" panose="020B0604020202020204" pitchFamily="34" charset="0"/>
              <a:cs typeface="Arial" panose="020B0604020202020204" pitchFamily="34" charset="0"/>
            </a:endParaRPr>
          </a:p>
          <a:p>
            <a:r>
              <a:rPr lang="en">
                <a:latin typeface="Arial" panose="020B0604020202020204" pitchFamily="34" charset="0"/>
                <a:cs typeface="Arial" panose="020B0604020202020204" pitchFamily="34" charset="0"/>
              </a:rPr>
              <a:t>Our core Success By 6 programs include: </a:t>
            </a:r>
            <a:endParaRPr lang="en-US">
              <a:latin typeface="Arial" panose="020B0604020202020204" pitchFamily="34" charset="0"/>
              <a:cs typeface="Arial" panose="020B0604020202020204" pitchFamily="34" charset="0"/>
            </a:endParaRPr>
          </a:p>
          <a:p>
            <a:pPr marL="171450" indent="-171450">
              <a:buFont typeface="Arial,Sans-Serif"/>
              <a:buChar char="•"/>
            </a:pPr>
            <a:r>
              <a:rPr lang="en" b="1">
                <a:latin typeface="Arial" panose="020B0604020202020204" pitchFamily="34" charset="0"/>
                <a:cs typeface="Arial" panose="020B0604020202020204" pitchFamily="34" charset="0"/>
              </a:rPr>
              <a:t>Kindergarten Countdown Camp </a:t>
            </a:r>
            <a:r>
              <a:rPr lang="en">
                <a:latin typeface="Arial" panose="020B0604020202020204" pitchFamily="34" charset="0"/>
                <a:cs typeface="Arial" panose="020B0604020202020204" pitchFamily="34" charset="0"/>
              </a:rPr>
              <a:t>gives children who haven’t been to preschool the chance to learn skills they need to start strong…writing their names, learning their colors, following directions…all that good stuff that is so crucial before the academic learning can sink in.  </a:t>
            </a:r>
            <a:endParaRPr lang="en-US">
              <a:latin typeface="Arial" panose="020B0604020202020204" pitchFamily="34" charset="0"/>
              <a:cs typeface="Arial" panose="020B0604020202020204" pitchFamily="34" charset="0"/>
            </a:endParaRPr>
          </a:p>
          <a:p>
            <a:pPr marL="171450" indent="-171450">
              <a:buFont typeface="Arial"/>
              <a:buChar char="•"/>
            </a:pPr>
            <a:r>
              <a:rPr lang="en" b="1">
                <a:latin typeface="Arial" panose="020B0604020202020204" pitchFamily="34" charset="0"/>
                <a:cs typeface="Arial" panose="020B0604020202020204" pitchFamily="34" charset="0"/>
              </a:rPr>
              <a:t>Better Together</a:t>
            </a:r>
            <a:r>
              <a:rPr lang="en">
                <a:latin typeface="Arial" panose="020B0604020202020204" pitchFamily="34" charset="0"/>
                <a:cs typeface="Arial" panose="020B0604020202020204" pitchFamily="34" charset="0"/>
              </a:rPr>
              <a:t> and </a:t>
            </a:r>
            <a:r>
              <a:rPr lang="en" b="1">
                <a:latin typeface="Arial" panose="020B0604020202020204" pitchFamily="34" charset="0"/>
                <a:cs typeface="Arial" panose="020B0604020202020204" pitchFamily="34" charset="0"/>
              </a:rPr>
              <a:t>Early Learning Clubs</a:t>
            </a:r>
            <a:r>
              <a:rPr lang="en">
                <a:latin typeface="Arial" panose="020B0604020202020204" pitchFamily="34" charset="0"/>
                <a:cs typeface="Arial" panose="020B0604020202020204" pitchFamily="34" charset="0"/>
              </a:rPr>
              <a:t> are our research-based workshops for families with little kids. Parents discover how to truly be their child's first teacher through play, literacy, and hands-on activities. These are happening in our local communities with limited access to opportunities, including most recently at the Whispering Oaks low-income apartments right on the border of Waukegan and North Chicago in a program led by our own Women United.</a:t>
            </a:r>
            <a:endParaRPr lang="en-US">
              <a:latin typeface="Arial" panose="020B0604020202020204" pitchFamily="34" charset="0"/>
              <a:cs typeface="Arial" panose="020B0604020202020204" pitchFamily="34" charset="0"/>
            </a:endParaRPr>
          </a:p>
          <a:p>
            <a:pPr marL="171450" indent="-171450">
              <a:buFont typeface="Arial"/>
              <a:buChar char="•"/>
            </a:pPr>
            <a:r>
              <a:rPr lang="en" b="1">
                <a:latin typeface="Arial" panose="020B0604020202020204" pitchFamily="34" charset="0"/>
                <a:cs typeface="Arial" panose="020B0604020202020204" pitchFamily="34" charset="0"/>
              </a:rPr>
              <a:t>Bright by Text </a:t>
            </a:r>
            <a:r>
              <a:rPr lang="en">
                <a:latin typeface="Arial" panose="020B0604020202020204" pitchFamily="34" charset="0"/>
                <a:cs typeface="Arial" panose="020B0604020202020204" pitchFamily="34" charset="0"/>
              </a:rPr>
              <a:t>is a newer program for Lake County families with young children. This cool and free texting service sends custom messages in English or Spanish to parents based on the ages of their kids. It gives them tips, games and resources so they can make the most of their everyday interactions… that “pre-work” leads to later academic success. </a:t>
            </a:r>
            <a:endParaRPr lang="en-US">
              <a:latin typeface="Arial" panose="020B0604020202020204" pitchFamily="34" charset="0"/>
              <a:cs typeface="Arial" panose="020B0604020202020204" pitchFamily="34" charset="0"/>
            </a:endParaRPr>
          </a:p>
          <a:p>
            <a:pPr marL="171450" indent="-171450">
              <a:buFont typeface="Arial"/>
              <a:buChar char="•"/>
            </a:pPr>
            <a:r>
              <a:rPr lang="en">
                <a:latin typeface="Arial" panose="020B0604020202020204" pitchFamily="34" charset="0"/>
                <a:cs typeface="Arial" panose="020B0604020202020204" pitchFamily="34" charset="0"/>
              </a:rPr>
              <a:t>Every year our volunteers paint</a:t>
            </a:r>
            <a:r>
              <a:rPr lang="en" b="1">
                <a:latin typeface="Arial" panose="020B0604020202020204" pitchFamily="34" charset="0"/>
                <a:cs typeface="Arial" panose="020B0604020202020204" pitchFamily="34" charset="0"/>
              </a:rPr>
              <a:t> Early Learning Trails </a:t>
            </a:r>
            <a:r>
              <a:rPr lang="en">
                <a:latin typeface="Arial" panose="020B0604020202020204" pitchFamily="34" charset="0"/>
                <a:cs typeface="Arial" panose="020B0604020202020204" pitchFamily="34" charset="0"/>
              </a:rPr>
              <a:t>at schools and libraries and install colorful, engaging </a:t>
            </a:r>
            <a:r>
              <a:rPr lang="en" b="1">
                <a:latin typeface="Arial" panose="020B0604020202020204" pitchFamily="34" charset="0"/>
                <a:cs typeface="Arial" panose="020B0604020202020204" pitchFamily="34" charset="0"/>
              </a:rPr>
              <a:t>Sensory Paths </a:t>
            </a:r>
            <a:r>
              <a:rPr lang="en">
                <a:latin typeface="Arial" panose="020B0604020202020204" pitchFamily="34" charset="0"/>
                <a:cs typeface="Arial" panose="020B0604020202020204" pitchFamily="34" charset="0"/>
              </a:rPr>
              <a:t>at schools, both focused on helping children develop key kindergarten readiness skills.</a:t>
            </a:r>
            <a:endParaRPr lang="en-US">
              <a:latin typeface="Arial" panose="020B0604020202020204" pitchFamily="34" charset="0"/>
              <a:cs typeface="Arial" panose="020B0604020202020204" pitchFamily="34" charset="0"/>
            </a:endParaRPr>
          </a:p>
          <a:p>
            <a:pPr marL="171450" indent="-171450">
              <a:buFont typeface="Arial"/>
              <a:buChar char="•"/>
            </a:pPr>
            <a:r>
              <a:rPr lang="en">
                <a:latin typeface="Arial" panose="020B0604020202020204" pitchFamily="34" charset="0"/>
                <a:cs typeface="Arial" panose="020B0604020202020204" pitchFamily="34" charset="0"/>
              </a:rPr>
              <a:t>We also create and distribute 20,000 copies of our</a:t>
            </a:r>
            <a:r>
              <a:rPr lang="en" b="1">
                <a:latin typeface="Arial" panose="020B0604020202020204" pitchFamily="34" charset="0"/>
                <a:cs typeface="Arial" panose="020B0604020202020204" pitchFamily="34" charset="0"/>
              </a:rPr>
              <a:t> Kindergarten Readiness Calendars</a:t>
            </a:r>
            <a:r>
              <a:rPr lang="en">
                <a:latin typeface="Arial" panose="020B0604020202020204" pitchFamily="34" charset="0"/>
                <a:cs typeface="Arial" panose="020B0604020202020204" pitchFamily="34" charset="0"/>
              </a:rPr>
              <a:t> for families with daily helpful tips and activities as they teach their children.</a:t>
            </a:r>
            <a:r>
              <a:rPr lang="en" b="1">
                <a:latin typeface="Arial" panose="020B0604020202020204" pitchFamily="34" charset="0"/>
                <a:cs typeface="Arial" panose="020B0604020202020204" pitchFamily="34" charset="0"/>
              </a:rPr>
              <a:t> </a:t>
            </a:r>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r>
              <a:rPr lang="en-US">
                <a:latin typeface="Arial"/>
                <a:cs typeface="Arial"/>
              </a:rPr>
              <a:t>Based on the most recent ISBE data, the pandemic has no doubt had a devastating impact on learning. The data shows just how much our early education programs are needed. Success By 6 has consistently delivered measurable improvements in kindergarten readiness for the past 17 years. Now the goal is to build capacity and expand these programs to reach even more children and additional communities. </a:t>
            </a:r>
          </a:p>
          <a:p>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ADDITIONAL EDUCATION STAT:</a:t>
            </a:r>
          </a:p>
          <a:p>
            <a:pPr marL="171450" indent="-171450">
              <a:buFont typeface="Arial" panose="020B0604020202020204" pitchFamily="34" charset="0"/>
              <a:buChar char="•"/>
            </a:pPr>
            <a:r>
              <a:rPr lang="en-US">
                <a:latin typeface="Arial" panose="020B0604020202020204" pitchFamily="34" charset="0"/>
                <a:cs typeface="Arial" panose="020B0604020202020204" pitchFamily="34" charset="0"/>
              </a:rPr>
              <a:t>Each dollar invested in high-quality early childhood programs and services from birth to age 5 has a 13% return annually. (Heckman)</a:t>
            </a:r>
          </a:p>
          <a:p>
            <a:pPr marL="171450" indent="-171450">
              <a:buFont typeface="Arial" panose="020B0604020202020204" pitchFamily="34" charset="0"/>
              <a:buChar char="•"/>
            </a:pPr>
            <a:endParaRPr lang="en-US">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cs typeface="Calibri"/>
            </a:endParaRPr>
          </a:p>
        </p:txBody>
      </p:sp>
      <p:sp>
        <p:nvSpPr>
          <p:cNvPr id="4" name="Slide Number Placeholder 3"/>
          <p:cNvSpPr>
            <a:spLocks noGrp="1"/>
          </p:cNvSpPr>
          <p:nvPr>
            <p:ph type="sldNum" sz="quarter" idx="5"/>
          </p:nvPr>
        </p:nvSpPr>
        <p:spPr/>
        <p:txBody>
          <a:bodyPr/>
          <a:lstStyle/>
          <a:p>
            <a:fld id="{9E31478E-DFAA-422E-B726-C7282B7EB7A1}" type="slidenum">
              <a:rPr lang="en-US" smtClean="0"/>
              <a:t>6</a:t>
            </a:fld>
            <a:endParaRPr lang="en-US"/>
          </a:p>
        </p:txBody>
      </p:sp>
    </p:spTree>
    <p:extLst>
      <p:ext uri="{BB962C8B-B14F-4D97-AF65-F5344CB8AC3E}">
        <p14:creationId xmlns:p14="http://schemas.microsoft.com/office/powerpoint/2010/main" val="3522287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Our Youth Success program helps students stay on track to graduation and provides them with critical support and resources they need to succeed in school, work and life. </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The key initiatives are: </a:t>
            </a:r>
          </a:p>
          <a:p>
            <a:pPr marL="171450" indent="-171450">
              <a:buFont typeface="Arial"/>
              <a:buChar char="•"/>
            </a:pPr>
            <a:r>
              <a:rPr lang="en-US" b="1">
                <a:latin typeface="Arial" panose="020B0604020202020204" pitchFamily="34" charset="0"/>
                <a:cs typeface="Arial" panose="020B0604020202020204" pitchFamily="34" charset="0"/>
              </a:rPr>
              <a:t>Parent Mentors:</a:t>
            </a:r>
            <a:r>
              <a:rPr lang="en-US">
                <a:latin typeface="Arial" panose="020B0604020202020204" pitchFamily="34" charset="0"/>
                <a:cs typeface="Arial" panose="020B0604020202020204" pitchFamily="34" charset="0"/>
              </a:rPr>
              <a:t> Parents are trained as classroom mentors and volunteer in a classroom four times a week for a minimum of 100 hours. They help students improve their math and literacy skills and provide social emotional support. </a:t>
            </a:r>
          </a:p>
          <a:p>
            <a:pPr marL="171450" indent="-171450">
              <a:buFont typeface="Arial"/>
              <a:buChar char="•"/>
            </a:pPr>
            <a:r>
              <a:rPr lang="en-US" b="1">
                <a:latin typeface="Arial" panose="020B0604020202020204" pitchFamily="34" charset="0"/>
                <a:cs typeface="Arial" panose="020B0604020202020204" pitchFamily="34" charset="0"/>
              </a:rPr>
              <a:t>Career Exploration:</a:t>
            </a:r>
            <a:r>
              <a:rPr lang="en-US">
                <a:latin typeface="Arial" panose="020B0604020202020204" pitchFamily="34" charset="0"/>
                <a:cs typeface="Arial" panose="020B0604020202020204" pitchFamily="34" charset="0"/>
              </a:rPr>
              <a:t> Inspiring experiences for students that highlight the diversity of both the people and job opportunities in STEM.</a:t>
            </a:r>
          </a:p>
          <a:p>
            <a:pPr marL="171450" indent="-171450">
              <a:buFont typeface="Arial"/>
              <a:buChar char="•"/>
            </a:pPr>
            <a:r>
              <a:rPr lang="en-US" b="1">
                <a:latin typeface="Arial" panose="020B0604020202020204" pitchFamily="34" charset="0"/>
                <a:cs typeface="Arial" panose="020B0604020202020204" pitchFamily="34" charset="0"/>
              </a:rPr>
              <a:t>Breakfast Club:</a:t>
            </a:r>
            <a:r>
              <a:rPr lang="en-US">
                <a:latin typeface="Arial" panose="020B0604020202020204" pitchFamily="34" charset="0"/>
                <a:cs typeface="Arial" panose="020B0604020202020204" pitchFamily="34" charset="0"/>
              </a:rPr>
              <a:t> A before-school mentorship program for middle schoolers, created and led by Leaders United. Mentors provide the students with academic support, important interactions to help build their confidence and self-esteem, and guidance on skills needed to be successful in high school and beyond.</a:t>
            </a:r>
          </a:p>
          <a:p>
            <a:pPr marL="171450" indent="-171450">
              <a:buFont typeface="Arial,Sans-Serif"/>
              <a:buChar char="•"/>
            </a:pPr>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ADDITIONAL STATS (US Bureau of Labor Statistics):</a:t>
            </a:r>
          </a:p>
          <a:p>
            <a:pPr marL="171450" indent="-171450">
              <a:buFont typeface="Arial" panose="020B0604020202020204" pitchFamily="34" charset="0"/>
              <a:buChar char="•"/>
            </a:pPr>
            <a:r>
              <a:rPr lang="en-US">
                <a:latin typeface="Arial"/>
                <a:cs typeface="Arial"/>
              </a:rPr>
              <a:t>In 2022, the median income of a college graduate is $74,464 compared to $35,464 for someone with less than a high school diploma. </a:t>
            </a:r>
          </a:p>
          <a:p>
            <a:pPr marL="171450" indent="-171450">
              <a:buFont typeface="Arial" panose="020B0604020202020204" pitchFamily="34" charset="0"/>
              <a:buChar char="•"/>
            </a:pPr>
            <a:r>
              <a:rPr lang="en-US">
                <a:latin typeface="Arial"/>
                <a:cs typeface="Arial"/>
              </a:rPr>
              <a:t>In 2022, those who didn’t graduate high school had the highest unemployment rate and were more than TWICE as likely to be unemployed as someone with a bachelor’s degree. </a:t>
            </a:r>
            <a:br>
              <a:rPr lang="en-US">
                <a:latin typeface="Arial"/>
                <a:cs typeface="Arial"/>
              </a:rPr>
            </a:br>
            <a:endParaRPr lang="en-US">
              <a:latin typeface="Arial"/>
              <a:cs typeface="Arial"/>
            </a:endParaRP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9E31478E-DFAA-422E-B726-C7282B7EB7A1}" type="slidenum">
              <a:rPr lang="en-US" smtClean="0"/>
              <a:t>7</a:t>
            </a:fld>
            <a:endParaRPr lang="en-US"/>
          </a:p>
        </p:txBody>
      </p:sp>
    </p:spTree>
    <p:extLst>
      <p:ext uri="{BB962C8B-B14F-4D97-AF65-F5344CB8AC3E}">
        <p14:creationId xmlns:p14="http://schemas.microsoft.com/office/powerpoint/2010/main" val="3418170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United Way of Lake County's 211 helpline has truly been a lifeline in connecting individuals and families with critical resources to improve and save lives. </a:t>
            </a:r>
          </a:p>
          <a:p>
            <a:endParaRPr lang="en-US">
              <a:latin typeface="Arial" panose="020B0604020202020204" pitchFamily="34" charset="0"/>
              <a:cs typeface="Arial" panose="020B0604020202020204" pitchFamily="34" charset="0"/>
            </a:endParaRPr>
          </a:p>
          <a:p>
            <a:r>
              <a:rPr lang="en-US">
                <a:latin typeface="Arial"/>
                <a:cs typeface="Arial"/>
              </a:rPr>
              <a:t>211 is an unmatched, critical service that was created for all members of our Lake County community. It's free, confidential, multilingual and helps people across the county find the resources they need, 24/7. From food assistance and help paying bills to health care answers and mental health resources to employment services and childcare, 211 guides people in their moments of need to local, available resources. </a:t>
            </a:r>
            <a:endParaRPr lang="en-US" b="1">
              <a:latin typeface="Arial"/>
              <a:cs typeface="Arial"/>
            </a:endParaRPr>
          </a:p>
          <a:p>
            <a:endParaRPr lang="en-US">
              <a:latin typeface="Arial" panose="020B0604020202020204" pitchFamily="34" charset="0"/>
              <a:cs typeface="Arial" panose="020B0604020202020204" pitchFamily="34" charset="0"/>
            </a:endParaRPr>
          </a:p>
          <a:p>
            <a:r>
              <a:rPr lang="en-US">
                <a:latin typeface="Arial"/>
                <a:cs typeface="Arial"/>
              </a:rPr>
              <a:t>Since we launched the service in September 2019, 211 has made more than </a:t>
            </a:r>
            <a:r>
              <a:rPr lang="en-US" b="1">
                <a:latin typeface="Arial"/>
                <a:cs typeface="Arial"/>
              </a:rPr>
              <a:t>300,000</a:t>
            </a:r>
            <a:r>
              <a:rPr lang="en-US">
                <a:latin typeface="Arial"/>
                <a:cs typeface="Arial"/>
              </a:rPr>
              <a:t> connections to help...meaning fewer people homeless, more women safe from domestic violence, more kids with good in their bellies. Together, we have continued to raise awareness of 211 with expanded promotional materials, additional languages, exciting billboard and Pace bus campaigns, and a robust toolkit on our 211 website.</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211 is a community-wide initiative with many partners and donors whose generous support helps us sustain this vital service available for all 714,000 Lake County residents. </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Lake County is proud to lead the way to bring 211 services to all Illinois communities and serve as a model 211 program. </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If you or someone you know needs help, call 211, text your zip code to 898-211, or visit 211LakeCounty.org.</a:t>
            </a: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ADDITIONAL STATS:</a:t>
            </a:r>
          </a:p>
          <a:p>
            <a:pPr marL="171450" indent="-171450">
              <a:buFont typeface="Arial" panose="020B0604020202020204" pitchFamily="34" charset="0"/>
              <a:buChar char="•"/>
            </a:pPr>
            <a:r>
              <a:rPr lang="en-US">
                <a:latin typeface="Arial" panose="020B0604020202020204" pitchFamily="34" charset="0"/>
                <a:cs typeface="Arial" panose="020B0604020202020204" pitchFamily="34" charset="0"/>
              </a:rPr>
              <a:t>Feedback from community members is very positive. Of those contacts to 211 who received a follow-up call or text:</a:t>
            </a:r>
          </a:p>
          <a:p>
            <a:pPr marL="628650" lvl="1" indent="-171450">
              <a:buFont typeface="Arial" panose="020B0604020202020204" pitchFamily="34" charset="0"/>
              <a:buChar char="•"/>
            </a:pPr>
            <a:r>
              <a:rPr lang="en-US" b="1">
                <a:latin typeface="Arial"/>
                <a:cs typeface="Arial"/>
              </a:rPr>
              <a:t>100% </a:t>
            </a:r>
            <a:r>
              <a:rPr lang="en-US">
                <a:latin typeface="Arial"/>
                <a:cs typeface="Arial"/>
              </a:rPr>
              <a:t>of contacts in crisis received the help they needed to deescalate their situation; </a:t>
            </a:r>
          </a:p>
          <a:p>
            <a:pPr marL="628650" lvl="1" indent="-171450">
              <a:buFont typeface="Arial" panose="020B0604020202020204" pitchFamily="34" charset="0"/>
              <a:buChar char="•"/>
            </a:pPr>
            <a:r>
              <a:rPr lang="en-US" b="1">
                <a:latin typeface="Arial"/>
                <a:cs typeface="Arial"/>
              </a:rPr>
              <a:t>98%</a:t>
            </a:r>
            <a:r>
              <a:rPr lang="en-US">
                <a:latin typeface="Arial"/>
                <a:cs typeface="Arial"/>
              </a:rPr>
              <a:t> report staff are polite and professional, and</a:t>
            </a:r>
            <a:endParaRPr lang="en-US"/>
          </a:p>
          <a:p>
            <a:pPr marL="628650" lvl="1" indent="-171450">
              <a:buFont typeface="Arial" panose="020B0604020202020204" pitchFamily="34" charset="0"/>
              <a:buChar char="•"/>
            </a:pPr>
            <a:r>
              <a:rPr lang="en-US" b="1">
                <a:latin typeface="Arial"/>
                <a:cs typeface="Arial"/>
              </a:rPr>
              <a:t>91%</a:t>
            </a:r>
            <a:r>
              <a:rPr lang="en-US">
                <a:latin typeface="Arial"/>
                <a:cs typeface="Arial"/>
              </a:rPr>
              <a:t> would recommend 211 to friends and family.</a:t>
            </a:r>
          </a:p>
          <a:p>
            <a:pPr lvl="1"/>
            <a:endParaRPr lang="en-US">
              <a:latin typeface="Arial" panose="020B0604020202020204" pitchFamily="34" charset="0"/>
              <a:cs typeface="Arial" panose="020B0604020202020204" pitchFamily="34" charset="0"/>
            </a:endParaRPr>
          </a:p>
          <a:p>
            <a:pPr marL="171450" indent="-171450">
              <a:buFontTx/>
              <a:buChar char="•"/>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9E31478E-DFAA-422E-B726-C7282B7EB7A1}" type="slidenum">
              <a:rPr lang="en-US" smtClean="0"/>
              <a:t>8</a:t>
            </a:fld>
            <a:endParaRPr lang="en-US"/>
          </a:p>
        </p:txBody>
      </p:sp>
    </p:spTree>
    <p:extLst>
      <p:ext uri="{BB962C8B-B14F-4D97-AF65-F5344CB8AC3E}">
        <p14:creationId xmlns:p14="http://schemas.microsoft.com/office/powerpoint/2010/main" val="347907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We bring people together to build a stronger community where everyone can get a quality education, a good job and live a healthy life. But we don’t do it alone: United Way of Lake County unites people, organizations and communities in purpose. Together, we mobilize resources swiftly and purposefully to address needs and make life better for every person in our community. </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Here are just a few examples: </a:t>
            </a:r>
          </a:p>
          <a:p>
            <a:pPr marL="171450" indent="-171450">
              <a:buFont typeface="Arial"/>
              <a:buChar char="•"/>
            </a:pPr>
            <a:r>
              <a:rPr lang="en-US">
                <a:latin typeface="Arial"/>
                <a:cs typeface="Arial"/>
              </a:rPr>
              <a:t>We launched the fourth annual </a:t>
            </a:r>
            <a:r>
              <a:rPr lang="en-US" b="1">
                <a:latin typeface="Arial"/>
                <a:cs typeface="Arial"/>
              </a:rPr>
              <a:t>Stuff the Bus community school supply drive</a:t>
            </a:r>
            <a:r>
              <a:rPr lang="en-US">
                <a:latin typeface="Arial"/>
                <a:cs typeface="Arial"/>
              </a:rPr>
              <a:t> to ensure all kids have the school supplies they need—preparing them for their academic studies, building their self-esteem and setting them up for success. More than 3,000 students received backpacks filled with supplies last year. </a:t>
            </a:r>
          </a:p>
          <a:p>
            <a:pPr marL="171450" indent="-171450">
              <a:buFont typeface="Arial"/>
              <a:buChar char="•"/>
            </a:pPr>
            <a:r>
              <a:rPr lang="en-US">
                <a:latin typeface="Arial" panose="020B0604020202020204" pitchFamily="34" charset="0"/>
                <a:cs typeface="Arial" panose="020B0604020202020204" pitchFamily="34" charset="0"/>
              </a:rPr>
              <a:t>We mobilized more than 90 volunteers to </a:t>
            </a:r>
            <a:r>
              <a:rPr lang="en-US" b="1">
                <a:latin typeface="Arial" panose="020B0604020202020204" pitchFamily="34" charset="0"/>
                <a:cs typeface="Arial" panose="020B0604020202020204" pitchFamily="34" charset="0"/>
              </a:rPr>
              <a:t>build a new playground</a:t>
            </a:r>
            <a:r>
              <a:rPr lang="en-US">
                <a:latin typeface="Arial" panose="020B0604020202020204" pitchFamily="34" charset="0"/>
                <a:cs typeface="Arial" panose="020B0604020202020204" pitchFamily="34" charset="0"/>
              </a:rPr>
              <a:t> </a:t>
            </a:r>
            <a:r>
              <a:rPr lang="en-US" b="1">
                <a:latin typeface="Arial" panose="020B0604020202020204" pitchFamily="34" charset="0"/>
                <a:cs typeface="Arial" panose="020B0604020202020204" pitchFamily="34" charset="0"/>
              </a:rPr>
              <a:t>at Oakdale Elementary School </a:t>
            </a:r>
            <a:r>
              <a:rPr lang="en-US">
                <a:latin typeface="Arial" panose="020B0604020202020204" pitchFamily="34" charset="0"/>
                <a:cs typeface="Arial" panose="020B0604020202020204" pitchFamily="34" charset="0"/>
              </a:rPr>
              <a:t>in Waukegan to help students develop their physical, emotional, social and imaginative skills necessary to gain self-confidence, improve coordination and advance critical thinking capabilities.</a:t>
            </a:r>
          </a:p>
          <a:p>
            <a:pPr marL="171450" indent="-171450">
              <a:buFont typeface="Arial"/>
              <a:buChar char="•"/>
            </a:pPr>
            <a:r>
              <a:rPr lang="en-US">
                <a:latin typeface="Arial"/>
                <a:cs typeface="Arial"/>
              </a:rPr>
              <a:t>Partnered with HACES (Hispanic American Community Education Services) and Lake County Workforce Development to </a:t>
            </a:r>
            <a:r>
              <a:rPr lang="en-US" b="1">
                <a:latin typeface="Arial"/>
                <a:cs typeface="Arial"/>
              </a:rPr>
              <a:t>strengthen and expand Parent Mentor program </a:t>
            </a:r>
            <a:r>
              <a:rPr lang="en-US">
                <a:latin typeface="Arial"/>
                <a:cs typeface="Arial"/>
              </a:rPr>
              <a:t>in the Waukegan School District. The program supports more than 1,000 K-5 students while providing training and professional development opportunities for parents. Piloted paid internships for parents to work in the school district.</a:t>
            </a:r>
          </a:p>
          <a:p>
            <a:pPr marL="171450" indent="-171450">
              <a:buFont typeface="Arial"/>
              <a:buChar char="•"/>
            </a:pPr>
            <a:r>
              <a:rPr lang="en-US">
                <a:latin typeface="Arial" panose="020B0604020202020204" pitchFamily="34" charset="0"/>
                <a:cs typeface="Arial" panose="020B0604020202020204" pitchFamily="34" charset="0"/>
              </a:rPr>
              <a:t>We led the way to </a:t>
            </a:r>
            <a:r>
              <a:rPr lang="en-US" b="1">
                <a:latin typeface="Arial" panose="020B0604020202020204" pitchFamily="34" charset="0"/>
                <a:cs typeface="Arial" panose="020B0604020202020204" pitchFamily="34" charset="0"/>
              </a:rPr>
              <a:t>bring 211 services to all Illinois communities</a:t>
            </a:r>
            <a:r>
              <a:rPr lang="en-US">
                <a:latin typeface="Arial" panose="020B0604020202020204" pitchFamily="34" charset="0"/>
                <a:cs typeface="Arial" panose="020B0604020202020204" pitchFamily="34" charset="0"/>
              </a:rPr>
              <a:t> and serve as a model program so that all Illinoisans have easy access to quality information, resources and assistance. We expanded 211 coverage from 36% one year ago to more than 90%, with 7 million more Illinoisans having access to 211.</a:t>
            </a:r>
          </a:p>
          <a:p>
            <a:pPr marL="171450" indent="-171450">
              <a:buFont typeface="Arial"/>
              <a:buChar char="•"/>
            </a:pPr>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Through United Way, your neighbors are making meaningful change, whether by charitable giving, volunteering or speaking out for policies that improve our community.  </a:t>
            </a:r>
          </a:p>
        </p:txBody>
      </p:sp>
      <p:sp>
        <p:nvSpPr>
          <p:cNvPr id="4" name="Slide Number Placeholder 3"/>
          <p:cNvSpPr>
            <a:spLocks noGrp="1"/>
          </p:cNvSpPr>
          <p:nvPr>
            <p:ph type="sldNum" sz="quarter" idx="5"/>
          </p:nvPr>
        </p:nvSpPr>
        <p:spPr/>
        <p:txBody>
          <a:bodyPr/>
          <a:lstStyle/>
          <a:p>
            <a:fld id="{9E31478E-DFAA-422E-B726-C7282B7EB7A1}" type="slidenum">
              <a:rPr lang="en-US" smtClean="0"/>
              <a:t>9</a:t>
            </a:fld>
            <a:endParaRPr lang="en-US"/>
          </a:p>
        </p:txBody>
      </p:sp>
    </p:spTree>
    <p:extLst>
      <p:ext uri="{BB962C8B-B14F-4D97-AF65-F5344CB8AC3E}">
        <p14:creationId xmlns:p14="http://schemas.microsoft.com/office/powerpoint/2010/main" val="3304592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02652015"/>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1246213"/>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42167515"/>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90884520"/>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8330908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79929703"/>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8/5/2024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2741733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8/5/2024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4032864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72665275"/>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8526023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3994024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898841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ideo" Target="https://www.youtube.com/embed/_42Uau3c-JI?feature=oembed"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kids in clothing&#10;&#10;Description automatically generated">
            <a:extLst>
              <a:ext uri="{FF2B5EF4-FFF2-40B4-BE49-F238E27FC236}">
                <a16:creationId xmlns:a16="http://schemas.microsoft.com/office/drawing/2014/main" id="{8E6EE856-EDE2-DA71-8B03-9DE27C7F9CF1}"/>
              </a:ext>
            </a:extLst>
          </p:cNvPr>
          <p:cNvPicPr>
            <a:picLocks noChangeAspect="1"/>
          </p:cNvPicPr>
          <p:nvPr/>
        </p:nvPicPr>
        <p:blipFill>
          <a:blip r:embed="rId3"/>
          <a:stretch>
            <a:fillRect/>
          </a:stretch>
        </p:blipFill>
        <p:spPr>
          <a:xfrm>
            <a:off x="2538" y="4281"/>
            <a:ext cx="12189462" cy="6849438"/>
          </a:xfrm>
          <a:prstGeom prst="rect">
            <a:avLst/>
          </a:prstGeom>
        </p:spPr>
      </p:pic>
    </p:spTree>
    <p:extLst>
      <p:ext uri="{BB962C8B-B14F-4D97-AF65-F5344CB8AC3E}">
        <p14:creationId xmlns:p14="http://schemas.microsoft.com/office/powerpoint/2010/main" val="10985722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blue and orange banner with text&#10;&#10;Description automatically generated">
            <a:extLst>
              <a:ext uri="{FF2B5EF4-FFF2-40B4-BE49-F238E27FC236}">
                <a16:creationId xmlns:a16="http://schemas.microsoft.com/office/drawing/2014/main" id="{EABE9687-119B-48D2-B5C9-2DAAE3898293}"/>
              </a:ext>
            </a:extLst>
          </p:cNvPr>
          <p:cNvPicPr>
            <a:picLocks noChangeAspect="1"/>
          </p:cNvPicPr>
          <p:nvPr/>
        </p:nvPicPr>
        <p:blipFill>
          <a:blip r:embed="rId3"/>
          <a:srcRect/>
          <a:stretch/>
        </p:blipFill>
        <p:spPr>
          <a:xfrm>
            <a:off x="-478" y="4012"/>
            <a:ext cx="12192955" cy="6849975"/>
          </a:xfrm>
          <a:prstGeom prst="rect">
            <a:avLst/>
          </a:prstGeom>
        </p:spPr>
      </p:pic>
    </p:spTree>
    <p:extLst>
      <p:ext uri="{BB962C8B-B14F-4D97-AF65-F5344CB8AC3E}">
        <p14:creationId xmlns:p14="http://schemas.microsoft.com/office/powerpoint/2010/main" val="136384467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shirt, sign&#10;&#10;Description automatically generated">
            <a:extLst>
              <a:ext uri="{FF2B5EF4-FFF2-40B4-BE49-F238E27FC236}">
                <a16:creationId xmlns:a16="http://schemas.microsoft.com/office/drawing/2014/main" id="{212178E9-777C-4AE5-919E-87B8DA83ED06}"/>
              </a:ext>
            </a:extLst>
          </p:cNvPr>
          <p:cNvPicPr>
            <a:picLocks noChangeAspect="1"/>
          </p:cNvPicPr>
          <p:nvPr/>
        </p:nvPicPr>
        <p:blipFill>
          <a:blip r:embed="rId3"/>
          <a:stretch>
            <a:fillRect/>
          </a:stretch>
        </p:blipFill>
        <p:spPr>
          <a:xfrm>
            <a:off x="-2381" y="3537"/>
            <a:ext cx="12196762" cy="6850926"/>
          </a:xfrm>
          <a:prstGeom prst="rect">
            <a:avLst/>
          </a:prstGeom>
        </p:spPr>
      </p:pic>
    </p:spTree>
    <p:extLst>
      <p:ext uri="{BB962C8B-B14F-4D97-AF65-F5344CB8AC3E}">
        <p14:creationId xmlns:p14="http://schemas.microsoft.com/office/powerpoint/2010/main" val="330232813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1C3401-07A1-05D1-069D-7ED2AFC568D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10" y="4281"/>
            <a:ext cx="12176778" cy="6849438"/>
          </a:xfrm>
          <a:prstGeom prst="rect">
            <a:avLst/>
          </a:prstGeom>
        </p:spPr>
      </p:pic>
    </p:spTree>
    <p:extLst>
      <p:ext uri="{BB962C8B-B14F-4D97-AF65-F5344CB8AC3E}">
        <p14:creationId xmlns:p14="http://schemas.microsoft.com/office/powerpoint/2010/main" val="123973553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6482D9F-2CE9-4A72-BD94-BC4C5B8EEC9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98" y="5580"/>
            <a:ext cx="12190413" cy="6846837"/>
          </a:xfrm>
          <a:prstGeom prst="rect">
            <a:avLst/>
          </a:prstGeom>
        </p:spPr>
      </p:pic>
    </p:spTree>
    <p:extLst>
      <p:ext uri="{BB962C8B-B14F-4D97-AF65-F5344CB8AC3E}">
        <p14:creationId xmlns:p14="http://schemas.microsoft.com/office/powerpoint/2010/main" val="423199661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5191"/>
        </a:solidFill>
        <a:effectLst/>
      </p:bgPr>
    </p:bg>
    <p:spTree>
      <p:nvGrpSpPr>
        <p:cNvPr id="1" name=""/>
        <p:cNvGrpSpPr/>
        <p:nvPr/>
      </p:nvGrpSpPr>
      <p:grpSpPr>
        <a:xfrm>
          <a:off x="0" y="0"/>
          <a:ext cx="0" cy="0"/>
          <a:chOff x="0" y="0"/>
          <a:chExt cx="0" cy="0"/>
        </a:xfrm>
      </p:grpSpPr>
      <p:pic>
        <p:nvPicPr>
          <p:cNvPr id="2" name="Online Media 1" title="Be our next Community Hero!">
            <a:hlinkClick r:id="" action="ppaction://media"/>
            <a:extLst>
              <a:ext uri="{FF2B5EF4-FFF2-40B4-BE49-F238E27FC236}">
                <a16:creationId xmlns:a16="http://schemas.microsoft.com/office/drawing/2014/main" id="{3886B578-41C5-3AC0-9E28-6B1CA8973B2B}"/>
              </a:ext>
            </a:extLst>
          </p:cNvPr>
          <p:cNvPicPr>
            <a:picLocks noRot="1" noChangeAspect="1"/>
          </p:cNvPicPr>
          <p:nvPr>
            <a:videoFile r:link="rId1"/>
          </p:nvPr>
        </p:nvPicPr>
        <p:blipFill>
          <a:blip r:embed="rId4"/>
          <a:stretch>
            <a:fillRect/>
          </a:stretch>
        </p:blipFill>
        <p:spPr>
          <a:xfrm>
            <a:off x="26988" y="0"/>
            <a:ext cx="12138025" cy="6858000"/>
          </a:xfrm>
          <a:prstGeom prst="rect">
            <a:avLst/>
          </a:prstGeom>
        </p:spPr>
      </p:pic>
    </p:spTree>
    <p:extLst>
      <p:ext uri="{BB962C8B-B14F-4D97-AF65-F5344CB8AC3E}">
        <p14:creationId xmlns:p14="http://schemas.microsoft.com/office/powerpoint/2010/main" val="13533946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blue and orange graphic with text and images&#10;&#10;Description automatically generated">
            <a:extLst>
              <a:ext uri="{FF2B5EF4-FFF2-40B4-BE49-F238E27FC236}">
                <a16:creationId xmlns:a16="http://schemas.microsoft.com/office/drawing/2014/main" id="{312C43F8-4358-4D28-A3D9-2D8ADCC7E77A}"/>
              </a:ext>
            </a:extLst>
          </p:cNvPr>
          <p:cNvPicPr>
            <a:picLocks noChangeAspect="1"/>
          </p:cNvPicPr>
          <p:nvPr/>
        </p:nvPicPr>
        <p:blipFill>
          <a:blip r:embed="rId3"/>
          <a:srcRect/>
          <a:stretch/>
        </p:blipFill>
        <p:spPr>
          <a:xfrm>
            <a:off x="-478" y="4013"/>
            <a:ext cx="12192955" cy="6849974"/>
          </a:xfrm>
          <a:prstGeom prst="rect">
            <a:avLst/>
          </a:prstGeom>
        </p:spPr>
      </p:pic>
    </p:spTree>
    <p:extLst>
      <p:ext uri="{BB962C8B-B14F-4D97-AF65-F5344CB8AC3E}">
        <p14:creationId xmlns:p14="http://schemas.microsoft.com/office/powerpoint/2010/main" val="17511371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E49D260-4167-470D-A238-0B6416BCA57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82" y="6547"/>
            <a:ext cx="12192951" cy="6848262"/>
          </a:xfrm>
          <a:prstGeom prst="rect">
            <a:avLst/>
          </a:prstGeom>
        </p:spPr>
      </p:pic>
    </p:spTree>
    <p:extLst>
      <p:ext uri="{BB962C8B-B14F-4D97-AF65-F5344CB8AC3E}">
        <p14:creationId xmlns:p14="http://schemas.microsoft.com/office/powerpoint/2010/main" val="212063074"/>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B024CF5-EA6E-4BDF-916D-FF71A13D6DD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6" y="4868"/>
            <a:ext cx="12192951" cy="6848262"/>
          </a:xfrm>
          <a:prstGeom prst="rect">
            <a:avLst/>
          </a:prstGeom>
        </p:spPr>
      </p:pic>
    </p:spTree>
    <p:extLst>
      <p:ext uri="{BB962C8B-B14F-4D97-AF65-F5344CB8AC3E}">
        <p14:creationId xmlns:p14="http://schemas.microsoft.com/office/powerpoint/2010/main" val="290423777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7E42316-31F6-4B16-8CFD-82AD05BF3DB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8" y="4867"/>
            <a:ext cx="12192953" cy="6848263"/>
          </a:xfrm>
          <a:prstGeom prst="rect">
            <a:avLst/>
          </a:prstGeom>
        </p:spPr>
      </p:pic>
    </p:spTree>
    <p:extLst>
      <p:ext uri="{BB962C8B-B14F-4D97-AF65-F5344CB8AC3E}">
        <p14:creationId xmlns:p14="http://schemas.microsoft.com/office/powerpoint/2010/main" val="195218088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a:extLst>
              <a:ext uri="{FF2B5EF4-FFF2-40B4-BE49-F238E27FC236}">
                <a16:creationId xmlns:a16="http://schemas.microsoft.com/office/drawing/2014/main" id="{FF935765-E56C-EF15-1B00-6CFA89374C75}"/>
              </a:ext>
            </a:extLst>
          </p:cNvPr>
          <p:cNvPicPr>
            <a:picLocks noChangeAspect="1"/>
          </p:cNvPicPr>
          <p:nvPr/>
        </p:nvPicPr>
        <p:blipFill>
          <a:blip r:embed="rId3">
            <a:extLst>
              <a:ext uri="{28A0092B-C50C-407E-A947-70E740481C1C}">
                <a14:useLocalDpi xmlns:a14="http://schemas.microsoft.com/office/drawing/2010/main" val="0"/>
              </a:ext>
            </a:extLst>
          </a:blip>
          <a:srcRect l="66" r="66"/>
          <a:stretch/>
        </p:blipFill>
        <p:spPr>
          <a:xfrm>
            <a:off x="20" y="1282"/>
            <a:ext cx="12191980" cy="6856718"/>
          </a:xfrm>
          <a:prstGeom prst="rect">
            <a:avLst/>
          </a:prstGeom>
        </p:spPr>
      </p:pic>
    </p:spTree>
    <p:extLst>
      <p:ext uri="{BB962C8B-B14F-4D97-AF65-F5344CB8AC3E}">
        <p14:creationId xmlns:p14="http://schemas.microsoft.com/office/powerpoint/2010/main" val="3885859870"/>
      </p:ext>
    </p:extLst>
  </p:cSld>
  <p:clrMapOvr>
    <a:masterClrMapping/>
  </p:clrMapOvr>
  <p:transition spd="slow">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4fdca37-2132-4be3-b6ab-4190971c6d92">
      <Terms xmlns="http://schemas.microsoft.com/office/infopath/2007/PartnerControls"/>
    </lcf76f155ced4ddcb4097134ff3c332f>
    <TaxCatchAll xmlns="f8d2c269-66bc-4130-a6e5-74bbb2fb958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B1B424B7D42B4E8865A9A57735AF40" ma:contentTypeVersion="29" ma:contentTypeDescription="Create a new document." ma:contentTypeScope="" ma:versionID="cd0ecf45c09438e7c760a664513ba74e">
  <xsd:schema xmlns:xsd="http://www.w3.org/2001/XMLSchema" xmlns:xs="http://www.w3.org/2001/XMLSchema" xmlns:p="http://schemas.microsoft.com/office/2006/metadata/properties" xmlns:ns2="54fdca37-2132-4be3-b6ab-4190971c6d92" xmlns:ns3="f8d2c269-66bc-4130-a6e5-74bbb2fb958d" targetNamespace="http://schemas.microsoft.com/office/2006/metadata/properties" ma:root="true" ma:fieldsID="eb66fc506210edbf6a637cdf68febcdb" ns2:_="" ns3:_="">
    <xsd:import namespace="54fdca37-2132-4be3-b6ab-4190971c6d92"/>
    <xsd:import namespace="f8d2c269-66bc-4130-a6e5-74bbb2fb95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fdca37-2132-4be3-b6ab-4190971c6d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895784d-63c2-451c-b27e-905e168bd98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8d2c269-66bc-4130-a6e5-74bbb2fb958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9ea7589-d602-4d27-b833-3793b0652700}" ma:internalName="TaxCatchAll" ma:showField="CatchAllData" ma:web="f8d2c269-66bc-4130-a6e5-74bbb2fb95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9DFA06-3E7D-4480-BEC2-159316C22C28}">
  <ds:schemaRef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f8d2c269-66bc-4130-a6e5-74bbb2fb958d"/>
    <ds:schemaRef ds:uri="http://purl.org/dc/terms/"/>
    <ds:schemaRef ds:uri="54fdca37-2132-4be3-b6ab-4190971c6d92"/>
    <ds:schemaRef ds:uri="http://www.w3.org/XML/1998/namespace"/>
    <ds:schemaRef ds:uri="http://purl.org/dc/elements/1.1/"/>
  </ds:schemaRefs>
</ds:datastoreItem>
</file>

<file path=customXml/itemProps2.xml><?xml version="1.0" encoding="utf-8"?>
<ds:datastoreItem xmlns:ds="http://schemas.openxmlformats.org/officeDocument/2006/customXml" ds:itemID="{058EF55F-2C94-4B27-A9C8-D6BF8822E570}">
  <ds:schemaRefs>
    <ds:schemaRef ds:uri="http://schemas.microsoft.com/sharepoint/v3/contenttype/forms"/>
  </ds:schemaRefs>
</ds:datastoreItem>
</file>

<file path=customXml/itemProps3.xml><?xml version="1.0" encoding="utf-8"?>
<ds:datastoreItem xmlns:ds="http://schemas.openxmlformats.org/officeDocument/2006/customXml" ds:itemID="{42B2894A-D24D-417F-805A-FC7FCE96D2A0}">
  <ds:schemaRefs>
    <ds:schemaRef ds:uri="54fdca37-2132-4be3-b6ab-4190971c6d92"/>
    <ds:schemaRef ds:uri="f8d2c269-66bc-4130-a6e5-74bbb2fb95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174c3d7-cb42-4297-9b61-ff596c517851}" enabled="0" method="" siteId="{f174c3d7-cb42-4297-9b61-ff596c517851}" removed="1"/>
</clbl:labelList>
</file>

<file path=docProps/app.xml><?xml version="1.0" encoding="utf-8"?>
<Properties xmlns="http://schemas.openxmlformats.org/officeDocument/2006/extended-properties" xmlns:vt="http://schemas.openxmlformats.org/officeDocument/2006/docPropsVTypes">
  <Template>office theme</Template>
  <TotalTime>3</TotalTime>
  <Words>2302</Words>
  <Application>Microsoft Office PowerPoint</Application>
  <PresentationFormat>Widescreen</PresentationFormat>
  <Paragraphs>111</Paragraphs>
  <Slides>11</Slides>
  <Notes>11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Arial,Sans-Serif</vt:lpstr>
      <vt:lpstr>Calibri</vt:lpstr>
      <vt:lpstr>Calibri Light</vt:lpstr>
      <vt:lpstr>YACgEev4gKc 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Strom</dc:creator>
  <cp:lastModifiedBy>Jennifer Strom</cp:lastModifiedBy>
  <cp:revision>10</cp:revision>
  <dcterms:created xsi:type="dcterms:W3CDTF">2020-08-16T18:39:16Z</dcterms:created>
  <dcterms:modified xsi:type="dcterms:W3CDTF">2024-08-05T17:57:44Z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0x01010057B1B424B7D42B4E8865A9A57735AF40</vt:lpwstr>
  </property>
  <property fmtid="{D5CDD505-2E9C-101B-9397-08002B2CF9AE}" pid="3" name="MediaServiceImageTags">
    <vt:lpwstr/>
  </property>
</Properties>
</file>